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8" r:id="rId2"/>
    <p:sldId id="269" r:id="rId3"/>
    <p:sldId id="270" r:id="rId4"/>
    <p:sldId id="271" r:id="rId5"/>
    <p:sldId id="273" r:id="rId6"/>
    <p:sldId id="264" r:id="rId7"/>
    <p:sldId id="256" r:id="rId8"/>
    <p:sldId id="257" r:id="rId9"/>
    <p:sldId id="265" r:id="rId10"/>
    <p:sldId id="277" r:id="rId11"/>
    <p:sldId id="278" r:id="rId12"/>
    <p:sldId id="274" r:id="rId13"/>
    <p:sldId id="275" r:id="rId14"/>
    <p:sldId id="276" r:id="rId15"/>
    <p:sldId id="279" r:id="rId16"/>
    <p:sldId id="280"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47F0B"/>
  </p:clrMru>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3344" autoAdjust="0"/>
    <p:restoredTop sz="94717" autoAdjust="0"/>
  </p:normalViewPr>
  <p:slideViewPr>
    <p:cSldViewPr>
      <p:cViewPr varScale="1">
        <p:scale>
          <a:sx n="99" d="100"/>
          <a:sy n="99" d="100"/>
        </p:scale>
        <p:origin x="-330" y="-90"/>
      </p:cViewPr>
      <p:guideLst>
        <p:guide orient="horz" pos="2160"/>
        <p:guide pos="2880"/>
      </p:guideLst>
    </p:cSldViewPr>
  </p:slideViewPr>
  <p:outlineViewPr>
    <p:cViewPr>
      <p:scale>
        <a:sx n="33" d="100"/>
        <a:sy n="33" d="100"/>
      </p:scale>
      <p:origin x="24" y="0"/>
    </p:cViewPr>
  </p:outlineViewPr>
  <p:notesTextViewPr>
    <p:cViewPr>
      <p:scale>
        <a:sx n="66" d="100"/>
        <a:sy n="66"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D82472-9315-44FA-94E8-0E35EC86A365}" type="datetimeFigureOut">
              <a:rPr lang="ru-RU" smtClean="0"/>
              <a:pPr/>
              <a:t>08.05.2017</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8BDF91-E2EC-41B2-9F01-AF1ABC897BD1}" type="slidenum">
              <a:rPr lang="ru-RU" smtClean="0"/>
              <a:pPr/>
              <a:t>‹#›</a:t>
            </a:fld>
            <a:endParaRPr lang="ru-RU"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smtClean="0"/>
          </a:p>
          <a:p>
            <a:endParaRPr lang="ru-RU" dirty="0"/>
          </a:p>
        </p:txBody>
      </p:sp>
      <p:sp>
        <p:nvSpPr>
          <p:cNvPr id="4" name="Номер слайда 3"/>
          <p:cNvSpPr>
            <a:spLocks noGrp="1"/>
          </p:cNvSpPr>
          <p:nvPr>
            <p:ph type="sldNum" sz="quarter" idx="10"/>
          </p:nvPr>
        </p:nvSpPr>
        <p:spPr/>
        <p:txBody>
          <a:bodyPr/>
          <a:lstStyle/>
          <a:p>
            <a:fld id="{938BDF91-E2EC-41B2-9F01-AF1ABC897BD1}" type="slidenum">
              <a:rPr lang="ru-RU" smtClean="0"/>
              <a:pPr/>
              <a:t>8</a:t>
            </a:fld>
            <a:endParaRPr lang="ru-RU"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smtClean="0"/>
          </a:p>
          <a:p>
            <a:endParaRPr lang="ru-RU" dirty="0"/>
          </a:p>
        </p:txBody>
      </p:sp>
      <p:sp>
        <p:nvSpPr>
          <p:cNvPr id="4" name="Номер слайда 3"/>
          <p:cNvSpPr>
            <a:spLocks noGrp="1"/>
          </p:cNvSpPr>
          <p:nvPr>
            <p:ph type="sldNum" sz="quarter" idx="10"/>
          </p:nvPr>
        </p:nvSpPr>
        <p:spPr/>
        <p:txBody>
          <a:bodyPr/>
          <a:lstStyle/>
          <a:p>
            <a:fld id="{938BDF91-E2EC-41B2-9F01-AF1ABC897BD1}" type="slidenum">
              <a:rPr lang="ru-RU" smtClean="0"/>
              <a:pPr/>
              <a:t>11</a:t>
            </a:fld>
            <a:endParaRPr lang="ru-RU"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938BDF91-E2EC-41B2-9F01-AF1ABC897BD1}" type="slidenum">
              <a:rPr lang="ru-RU" smtClean="0"/>
              <a:pPr/>
              <a:t>13</a:t>
            </a:fld>
            <a:endParaRPr lang="ru-R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8432AC9E-2885-45A2-A3FD-A1C585140DE4}" type="datetimeFigureOut">
              <a:rPr lang="ru-RU" smtClean="0"/>
              <a:pPr/>
              <a:t>08.05.2017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F030D97-9139-460B-91F7-219F4CD42AE0}" type="slidenum">
              <a:rPr lang="ru-RU" smtClean="0"/>
              <a:pPr/>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432AC9E-2885-45A2-A3FD-A1C585140DE4}" type="datetimeFigureOut">
              <a:rPr lang="ru-RU" smtClean="0"/>
              <a:pPr/>
              <a:t>08.05.2017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F030D97-9139-460B-91F7-219F4CD42AE0}"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432AC9E-2885-45A2-A3FD-A1C585140DE4}" type="datetimeFigureOut">
              <a:rPr lang="ru-RU" smtClean="0"/>
              <a:pPr/>
              <a:t>08.05.2017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F030D97-9139-460B-91F7-219F4CD42AE0}"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432AC9E-2885-45A2-A3FD-A1C585140DE4}" type="datetimeFigureOut">
              <a:rPr lang="ru-RU" smtClean="0"/>
              <a:pPr/>
              <a:t>08.05.2017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F030D97-9139-460B-91F7-219F4CD42AE0}"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432AC9E-2885-45A2-A3FD-A1C585140DE4}" type="datetimeFigureOut">
              <a:rPr lang="ru-RU" smtClean="0"/>
              <a:pPr/>
              <a:t>08.05.2017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DF030D97-9139-460B-91F7-219F4CD42AE0}" type="slidenum">
              <a:rPr lang="ru-RU" smtClean="0"/>
              <a:pPr/>
              <a:t>‹#›</a:t>
            </a:fld>
            <a:endParaRPr lang="ru-RU"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8432AC9E-2885-45A2-A3FD-A1C585140DE4}" type="datetimeFigureOut">
              <a:rPr lang="ru-RU" smtClean="0"/>
              <a:pPr/>
              <a:t>08.05.2017</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DF030D97-9139-460B-91F7-219F4CD42AE0}"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432AC9E-2885-45A2-A3FD-A1C585140DE4}" type="datetimeFigureOut">
              <a:rPr lang="ru-RU" smtClean="0"/>
              <a:pPr/>
              <a:t>08.05.2017</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DF030D97-9139-460B-91F7-219F4CD42AE0}"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8432AC9E-2885-45A2-A3FD-A1C585140DE4}" type="datetimeFigureOut">
              <a:rPr lang="ru-RU" smtClean="0"/>
              <a:pPr/>
              <a:t>08.05.2017</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DF030D97-9139-460B-91F7-219F4CD42AE0}" type="slidenum">
              <a:rPr lang="ru-RU" smtClean="0"/>
              <a:pPr/>
              <a:t>‹#›</a:t>
            </a:fld>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432AC9E-2885-45A2-A3FD-A1C585140DE4}" type="datetimeFigureOut">
              <a:rPr lang="ru-RU" smtClean="0"/>
              <a:pPr/>
              <a:t>08.05.2017</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DF030D97-9139-460B-91F7-219F4CD42AE0}"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432AC9E-2885-45A2-A3FD-A1C585140DE4}" type="datetimeFigureOut">
              <a:rPr lang="ru-RU" smtClean="0"/>
              <a:pPr/>
              <a:t>08.05.2017</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DF030D97-9139-460B-91F7-219F4CD42AE0}"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8432AC9E-2885-45A2-A3FD-A1C585140DE4}" type="datetimeFigureOut">
              <a:rPr lang="ru-RU" smtClean="0"/>
              <a:pPr/>
              <a:t>08.05.2017</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DF030D97-9139-460B-91F7-219F4CD42AE0}"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alphaModFix amt="60000"/>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32AC9E-2885-45A2-A3FD-A1C585140DE4}" type="datetimeFigureOut">
              <a:rPr lang="ru-RU" smtClean="0"/>
              <a:pPr/>
              <a:t>08.05.2017</a:t>
            </a:fld>
            <a:endParaRPr lang="ru-RU" dirty="0"/>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030D97-9139-460B-91F7-219F4CD42AE0}"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3.png"/><Relationship Id="rId18" Type="http://schemas.openxmlformats.org/officeDocument/2006/relationships/image" Target="../media/image30.png"/><Relationship Id="rId3" Type="http://schemas.openxmlformats.org/officeDocument/2006/relationships/image" Target="../media/image6.png"/><Relationship Id="rId21" Type="http://schemas.openxmlformats.org/officeDocument/2006/relationships/image" Target="../media/image34.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9.png"/><Relationship Id="rId2" Type="http://schemas.openxmlformats.org/officeDocument/2006/relationships/notesSlide" Target="../notesSlides/notesSlide2.xml"/><Relationship Id="rId16" Type="http://schemas.openxmlformats.org/officeDocument/2006/relationships/image" Target="../media/image28.png"/><Relationship Id="rId20" Type="http://schemas.openxmlformats.org/officeDocument/2006/relationships/image" Target="../media/image32.png"/><Relationship Id="rId1" Type="http://schemas.openxmlformats.org/officeDocument/2006/relationships/slideLayout" Target="../slideLayouts/slideLayout1.xml"/><Relationship Id="rId6" Type="http://schemas.openxmlformats.org/officeDocument/2006/relationships/image" Target="../media/image10.png"/><Relationship Id="rId11" Type="http://schemas.openxmlformats.org/officeDocument/2006/relationships/image" Target="../media/image18.png"/><Relationship Id="rId5" Type="http://schemas.openxmlformats.org/officeDocument/2006/relationships/image" Target="../media/image8.png"/><Relationship Id="rId15" Type="http://schemas.openxmlformats.org/officeDocument/2006/relationships/image" Target="../media/image27.png"/><Relationship Id="rId10" Type="http://schemas.openxmlformats.org/officeDocument/2006/relationships/image" Target="../media/image13.png"/><Relationship Id="rId19" Type="http://schemas.openxmlformats.org/officeDocument/2006/relationships/image" Target="../media/image31.png"/><Relationship Id="rId4" Type="http://schemas.openxmlformats.org/officeDocument/2006/relationships/image" Target="../media/image7.png"/><Relationship Id="rId9" Type="http://schemas.openxmlformats.org/officeDocument/2006/relationships/image" Target="../media/image14.png"/><Relationship Id="rId14" Type="http://schemas.openxmlformats.org/officeDocument/2006/relationships/image" Target="../media/image16.png"/><Relationship Id="rId22" Type="http://schemas.openxmlformats.org/officeDocument/2006/relationships/image" Target="../media/image36.png"/></Relationships>
</file>

<file path=ppt/slides/_rels/slide1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1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18" Type="http://schemas.openxmlformats.org/officeDocument/2006/relationships/image" Target="../media/image20.png"/><Relationship Id="rId26" Type="http://schemas.openxmlformats.org/officeDocument/2006/relationships/image" Target="../media/image28.png"/><Relationship Id="rId3" Type="http://schemas.openxmlformats.org/officeDocument/2006/relationships/image" Target="../media/image5.png"/><Relationship Id="rId21" Type="http://schemas.openxmlformats.org/officeDocument/2006/relationships/image" Target="../media/image23.png"/><Relationship Id="rId34" Type="http://schemas.openxmlformats.org/officeDocument/2006/relationships/image" Target="../media/image36.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7.png"/><Relationship Id="rId33" Type="http://schemas.openxmlformats.org/officeDocument/2006/relationships/image" Target="../media/image35.png"/><Relationship Id="rId2" Type="http://schemas.openxmlformats.org/officeDocument/2006/relationships/notesSlide" Target="../notesSlides/notesSlide1.xml"/><Relationship Id="rId16" Type="http://schemas.openxmlformats.org/officeDocument/2006/relationships/image" Target="../media/image18.png"/><Relationship Id="rId20" Type="http://schemas.openxmlformats.org/officeDocument/2006/relationships/image" Target="../media/image22.png"/><Relationship Id="rId29" Type="http://schemas.openxmlformats.org/officeDocument/2006/relationships/image" Target="../media/image31.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3.png"/><Relationship Id="rId24" Type="http://schemas.openxmlformats.org/officeDocument/2006/relationships/image" Target="../media/image26.png"/><Relationship Id="rId32" Type="http://schemas.openxmlformats.org/officeDocument/2006/relationships/image" Target="../media/image34.png"/><Relationship Id="rId5" Type="http://schemas.openxmlformats.org/officeDocument/2006/relationships/image" Target="../media/image7.png"/><Relationship Id="rId15" Type="http://schemas.openxmlformats.org/officeDocument/2006/relationships/image" Target="../media/image17.png"/><Relationship Id="rId23" Type="http://schemas.openxmlformats.org/officeDocument/2006/relationships/image" Target="../media/image25.png"/><Relationship Id="rId28" Type="http://schemas.openxmlformats.org/officeDocument/2006/relationships/image" Target="../media/image30.png"/><Relationship Id="rId10" Type="http://schemas.openxmlformats.org/officeDocument/2006/relationships/image" Target="../media/image12.png"/><Relationship Id="rId19" Type="http://schemas.openxmlformats.org/officeDocument/2006/relationships/image" Target="../media/image21.png"/><Relationship Id="rId31" Type="http://schemas.openxmlformats.org/officeDocument/2006/relationships/image" Target="../media/image33.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 Id="rId22" Type="http://schemas.openxmlformats.org/officeDocument/2006/relationships/image" Target="../media/image24.png"/><Relationship Id="rId27" Type="http://schemas.openxmlformats.org/officeDocument/2006/relationships/image" Target="../media/image29.png"/><Relationship Id="rId30"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solidFill>
                  <a:schemeClr val="tx2">
                    <a:lumMod val="75000"/>
                  </a:schemeClr>
                </a:solidFill>
                <a:latin typeface="Book Antiqua" pitchFamily="18" charset="0"/>
                <a:cs typeface="Times New Roman" pitchFamily="18" charset="0"/>
              </a:rPr>
              <a:t>Муниципальное образование «Городское поселение Куженер»</a:t>
            </a:r>
            <a:endParaRPr lang="ru-RU" dirty="0">
              <a:solidFill>
                <a:schemeClr val="tx2">
                  <a:lumMod val="75000"/>
                </a:schemeClr>
              </a:solidFill>
              <a:latin typeface="Book Antiqua" pitchFamily="18" charset="0"/>
              <a:cs typeface="Times New Roman" pitchFamily="18" charset="0"/>
            </a:endParaRPr>
          </a:p>
        </p:txBody>
      </p:sp>
      <p:sp>
        <p:nvSpPr>
          <p:cNvPr id="3" name="Содержимое 2"/>
          <p:cNvSpPr>
            <a:spLocks noGrp="1"/>
          </p:cNvSpPr>
          <p:nvPr>
            <p:ph idx="1"/>
          </p:nvPr>
        </p:nvSpPr>
        <p:spPr/>
        <p:txBody>
          <a:bodyPr/>
          <a:lstStyle/>
          <a:p>
            <a:pPr algn="ctr">
              <a:buNone/>
            </a:pPr>
            <a:endParaRPr lang="ru-RU" dirty="0" smtClean="0"/>
          </a:p>
          <a:p>
            <a:pPr algn="ctr">
              <a:buNone/>
            </a:pPr>
            <a:r>
              <a:rPr lang="ru-RU" sz="4000" dirty="0" smtClean="0">
                <a:solidFill>
                  <a:schemeClr val="tx2">
                    <a:lumMod val="75000"/>
                  </a:schemeClr>
                </a:solidFill>
                <a:latin typeface="Book Antiqua" pitchFamily="18" charset="0"/>
              </a:rPr>
              <a:t>муниципальная программа</a:t>
            </a:r>
          </a:p>
          <a:p>
            <a:pPr algn="ctr">
              <a:buNone/>
            </a:pPr>
            <a:r>
              <a:rPr lang="ru-RU" sz="4000" dirty="0" smtClean="0">
                <a:solidFill>
                  <a:schemeClr val="tx2">
                    <a:lumMod val="75000"/>
                  </a:schemeClr>
                </a:solidFill>
                <a:latin typeface="Book Antiqua" pitchFamily="18" charset="0"/>
              </a:rPr>
              <a:t>«Формирование комфортной городской среды» на 2017 год</a:t>
            </a:r>
            <a:endParaRPr lang="ru-RU" sz="4000" dirty="0">
              <a:solidFill>
                <a:schemeClr val="tx2">
                  <a:lumMod val="75000"/>
                </a:schemeClr>
              </a:solidFill>
              <a:latin typeface="Book Antiqua"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0" y="0"/>
            <a:ext cx="9144000" cy="7197504"/>
          </a:xfrm>
          <a:prstGeom prst="rect">
            <a:avLst/>
          </a:prstGeom>
          <a:noFill/>
          <a:ln w="9525">
            <a:noFill/>
            <a:miter lim="800000"/>
            <a:headEnd/>
            <a:tailEnd/>
          </a:ln>
          <a:effectLst/>
        </p:spPr>
      </p:pic>
      <p:sp>
        <p:nvSpPr>
          <p:cNvPr id="5" name="Прямоугольник 4"/>
          <p:cNvSpPr/>
          <p:nvPr/>
        </p:nvSpPr>
        <p:spPr>
          <a:xfrm rot="19641944">
            <a:off x="3427166" y="1861951"/>
            <a:ext cx="2492751" cy="23606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7" name="Прямая соединительная линия 6"/>
          <p:cNvCxnSpPr/>
          <p:nvPr/>
        </p:nvCxnSpPr>
        <p:spPr>
          <a:xfrm rot="16200000" flipH="1">
            <a:off x="2500298" y="3143248"/>
            <a:ext cx="2000264" cy="1285884"/>
          </a:xfrm>
          <a:prstGeom prst="line">
            <a:avLst/>
          </a:prstGeom>
          <a:ln>
            <a:solidFill>
              <a:srgbClr val="FF0000"/>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8" name="Прямая соединительная линия 7"/>
          <p:cNvCxnSpPr/>
          <p:nvPr/>
        </p:nvCxnSpPr>
        <p:spPr>
          <a:xfrm flipV="1">
            <a:off x="2928926" y="1285860"/>
            <a:ext cx="2071702" cy="1357322"/>
          </a:xfrm>
          <a:prstGeom prst="line">
            <a:avLst/>
          </a:prstGeom>
          <a:ln>
            <a:solidFill>
              <a:srgbClr val="FF0000"/>
            </a:solidFill>
            <a:headEnd type="stealth"/>
            <a:tailEnd type="stealth"/>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rot="19822351">
            <a:off x="3577174" y="1666352"/>
            <a:ext cx="393056" cy="338554"/>
          </a:xfrm>
          <a:prstGeom prst="rect">
            <a:avLst/>
          </a:prstGeom>
          <a:noFill/>
        </p:spPr>
        <p:txBody>
          <a:bodyPr wrap="none" rtlCol="0">
            <a:spAutoFit/>
          </a:bodyPr>
          <a:lstStyle/>
          <a:p>
            <a:r>
              <a:rPr lang="ru-RU" sz="1600" dirty="0" smtClean="0">
                <a:solidFill>
                  <a:srgbClr val="FF0000"/>
                </a:solidFill>
              </a:rPr>
              <a:t>20</a:t>
            </a:r>
            <a:endParaRPr lang="ru-RU" sz="1600" dirty="0">
              <a:solidFill>
                <a:srgbClr val="FF0000"/>
              </a:solidFill>
            </a:endParaRPr>
          </a:p>
        </p:txBody>
      </p:sp>
      <p:sp>
        <p:nvSpPr>
          <p:cNvPr id="14" name="TextBox 13"/>
          <p:cNvSpPr txBox="1"/>
          <p:nvPr/>
        </p:nvSpPr>
        <p:spPr>
          <a:xfrm rot="14322193">
            <a:off x="3122010" y="3729903"/>
            <a:ext cx="393056" cy="338554"/>
          </a:xfrm>
          <a:prstGeom prst="rect">
            <a:avLst/>
          </a:prstGeom>
          <a:noFill/>
        </p:spPr>
        <p:txBody>
          <a:bodyPr wrap="none" rtlCol="0">
            <a:spAutoFit/>
          </a:bodyPr>
          <a:lstStyle/>
          <a:p>
            <a:r>
              <a:rPr lang="ru-RU" sz="1600" dirty="0" smtClean="0">
                <a:solidFill>
                  <a:srgbClr val="FF0000"/>
                </a:solidFill>
              </a:rPr>
              <a:t>20</a:t>
            </a:r>
            <a:endParaRPr lang="ru-RU" sz="1600" dirty="0">
              <a:solidFill>
                <a:srgbClr val="FF0000"/>
              </a:solidFill>
            </a:endParaRPr>
          </a:p>
        </p:txBody>
      </p:sp>
      <p:sp>
        <p:nvSpPr>
          <p:cNvPr id="15" name="TextBox 14"/>
          <p:cNvSpPr txBox="1"/>
          <p:nvPr/>
        </p:nvSpPr>
        <p:spPr>
          <a:xfrm>
            <a:off x="785786" y="214290"/>
            <a:ext cx="7858180" cy="1077218"/>
          </a:xfrm>
          <a:prstGeom prst="rect">
            <a:avLst/>
          </a:prstGeom>
          <a:noFill/>
        </p:spPr>
        <p:txBody>
          <a:bodyPr wrap="square" rtlCol="0">
            <a:spAutoFit/>
          </a:bodyPr>
          <a:lstStyle/>
          <a:p>
            <a:pPr algn="ctr"/>
            <a:r>
              <a:rPr lang="ru-RU" sz="3200" b="1" dirty="0" smtClean="0">
                <a:solidFill>
                  <a:schemeClr val="bg1">
                    <a:lumMod val="85000"/>
                  </a:schemeClr>
                </a:solidFill>
                <a:latin typeface="Book Antiqua" pitchFamily="18" charset="0"/>
              </a:rPr>
              <a:t>Схема расположения детской площадки по улице Совхозная дом 8</a:t>
            </a:r>
            <a:endParaRPr lang="ru-RU" sz="3200" b="1" dirty="0">
              <a:solidFill>
                <a:schemeClr val="bg1">
                  <a:lumMod val="85000"/>
                </a:schemeClr>
              </a:solidFill>
              <a:latin typeface="Book Antiqua"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Прямоугольник 91"/>
          <p:cNvSpPr/>
          <p:nvPr/>
        </p:nvSpPr>
        <p:spPr>
          <a:xfrm>
            <a:off x="571472" y="785794"/>
            <a:ext cx="5572164" cy="5000660"/>
          </a:xfrm>
          <a:prstGeom prst="rect">
            <a:avLst/>
          </a:prstGeom>
          <a:solidFill>
            <a:schemeClr val="tx2">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5" name="Прямоугольник 34"/>
          <p:cNvSpPr/>
          <p:nvPr/>
        </p:nvSpPr>
        <p:spPr>
          <a:xfrm>
            <a:off x="6429388" y="714356"/>
            <a:ext cx="2571768" cy="50720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5" name="Рисунок 4"/>
          <p:cNvPicPr/>
          <p:nvPr/>
        </p:nvPicPr>
        <p:blipFill>
          <a:blip r:embed="rId3" cstate="print"/>
          <a:stretch>
            <a:fillRect/>
          </a:stretch>
        </p:blipFill>
        <p:spPr>
          <a:xfrm>
            <a:off x="3857620" y="4143380"/>
            <a:ext cx="1643074" cy="1643074"/>
          </a:xfrm>
          <a:prstGeom prst="rect">
            <a:avLst/>
          </a:prstGeom>
        </p:spPr>
      </p:pic>
      <p:pic>
        <p:nvPicPr>
          <p:cNvPr id="6" name="Рисунок 5"/>
          <p:cNvPicPr/>
          <p:nvPr/>
        </p:nvPicPr>
        <p:blipFill>
          <a:blip r:embed="rId4" cstate="print"/>
          <a:srcRect/>
          <a:stretch>
            <a:fillRect/>
          </a:stretch>
        </p:blipFill>
        <p:spPr bwMode="auto">
          <a:xfrm>
            <a:off x="785786" y="4214818"/>
            <a:ext cx="2357454" cy="1428760"/>
          </a:xfrm>
          <a:prstGeom prst="rect">
            <a:avLst/>
          </a:prstGeom>
          <a:noFill/>
          <a:ln w="9525">
            <a:noFill/>
            <a:miter lim="800000"/>
            <a:headEnd/>
            <a:tailEnd/>
          </a:ln>
        </p:spPr>
      </p:pic>
      <p:pic>
        <p:nvPicPr>
          <p:cNvPr id="7" name="Рисунок 6"/>
          <p:cNvPicPr/>
          <p:nvPr/>
        </p:nvPicPr>
        <p:blipFill>
          <a:blip r:embed="rId5" cstate="print"/>
          <a:stretch>
            <a:fillRect/>
          </a:stretch>
        </p:blipFill>
        <p:spPr>
          <a:xfrm>
            <a:off x="2485058" y="2714620"/>
            <a:ext cx="2500330" cy="1428760"/>
          </a:xfrm>
          <a:prstGeom prst="rect">
            <a:avLst/>
          </a:prstGeom>
        </p:spPr>
      </p:pic>
      <p:pic>
        <p:nvPicPr>
          <p:cNvPr id="9" name="Рисунок 8"/>
          <p:cNvPicPr/>
          <p:nvPr/>
        </p:nvPicPr>
        <p:blipFill>
          <a:blip r:embed="rId6" cstate="print"/>
          <a:stretch>
            <a:fillRect/>
          </a:stretch>
        </p:blipFill>
        <p:spPr>
          <a:xfrm>
            <a:off x="4929190" y="928670"/>
            <a:ext cx="1071570" cy="1071570"/>
          </a:xfrm>
          <a:prstGeom prst="rect">
            <a:avLst/>
          </a:prstGeom>
        </p:spPr>
      </p:pic>
      <p:pic>
        <p:nvPicPr>
          <p:cNvPr id="14" name="Рисунок 13"/>
          <p:cNvPicPr/>
          <p:nvPr/>
        </p:nvPicPr>
        <p:blipFill>
          <a:blip r:embed="rId7" cstate="print"/>
          <a:stretch>
            <a:fillRect/>
          </a:stretch>
        </p:blipFill>
        <p:spPr>
          <a:xfrm rot="5400000">
            <a:off x="1000100" y="1214422"/>
            <a:ext cx="2000264" cy="1285884"/>
          </a:xfrm>
          <a:prstGeom prst="rect">
            <a:avLst/>
          </a:prstGeom>
        </p:spPr>
      </p:pic>
      <p:pic>
        <p:nvPicPr>
          <p:cNvPr id="23" name="Рисунок 22"/>
          <p:cNvPicPr/>
          <p:nvPr/>
        </p:nvPicPr>
        <p:blipFill>
          <a:blip r:embed="rId8" cstate="print"/>
          <a:stretch>
            <a:fillRect/>
          </a:stretch>
        </p:blipFill>
        <p:spPr>
          <a:xfrm>
            <a:off x="6500826" y="928670"/>
            <a:ext cx="714380" cy="45719"/>
          </a:xfrm>
          <a:prstGeom prst="rect">
            <a:avLst/>
          </a:prstGeom>
        </p:spPr>
      </p:pic>
      <p:pic>
        <p:nvPicPr>
          <p:cNvPr id="29" name="Рисунок 28"/>
          <p:cNvPicPr/>
          <p:nvPr/>
        </p:nvPicPr>
        <p:blipFill>
          <a:blip r:embed="rId9" cstate="print"/>
          <a:stretch>
            <a:fillRect/>
          </a:stretch>
        </p:blipFill>
        <p:spPr>
          <a:xfrm>
            <a:off x="5643570" y="3786190"/>
            <a:ext cx="357190" cy="352427"/>
          </a:xfrm>
          <a:prstGeom prst="rect">
            <a:avLst/>
          </a:prstGeom>
        </p:spPr>
      </p:pic>
      <p:pic>
        <p:nvPicPr>
          <p:cNvPr id="30" name="Рисунок 29"/>
          <p:cNvPicPr/>
          <p:nvPr/>
        </p:nvPicPr>
        <p:blipFill>
          <a:blip r:embed="rId10" cstate="print"/>
          <a:stretch>
            <a:fillRect/>
          </a:stretch>
        </p:blipFill>
        <p:spPr>
          <a:xfrm rot="16200000">
            <a:off x="5179224" y="4536288"/>
            <a:ext cx="1214445" cy="571505"/>
          </a:xfrm>
          <a:prstGeom prst="rect">
            <a:avLst/>
          </a:prstGeom>
        </p:spPr>
      </p:pic>
      <p:pic>
        <p:nvPicPr>
          <p:cNvPr id="36" name="Рисунок 35"/>
          <p:cNvPicPr/>
          <p:nvPr/>
        </p:nvPicPr>
        <p:blipFill>
          <a:blip r:embed="rId11" cstate="print"/>
          <a:stretch>
            <a:fillRect/>
          </a:stretch>
        </p:blipFill>
        <p:spPr>
          <a:xfrm>
            <a:off x="6500826" y="1000108"/>
            <a:ext cx="571504" cy="571504"/>
          </a:xfrm>
          <a:prstGeom prst="rect">
            <a:avLst/>
          </a:prstGeom>
        </p:spPr>
      </p:pic>
      <p:pic>
        <p:nvPicPr>
          <p:cNvPr id="39" name="Рисунок 38"/>
          <p:cNvPicPr/>
          <p:nvPr/>
        </p:nvPicPr>
        <p:blipFill>
          <a:blip r:embed="rId12" cstate="print"/>
          <a:stretch>
            <a:fillRect/>
          </a:stretch>
        </p:blipFill>
        <p:spPr>
          <a:xfrm>
            <a:off x="6500826" y="2428868"/>
            <a:ext cx="1285884" cy="442782"/>
          </a:xfrm>
          <a:prstGeom prst="rect">
            <a:avLst/>
          </a:prstGeom>
        </p:spPr>
      </p:pic>
      <p:pic>
        <p:nvPicPr>
          <p:cNvPr id="43" name="Рисунок 42"/>
          <p:cNvPicPr/>
          <p:nvPr/>
        </p:nvPicPr>
        <p:blipFill>
          <a:blip r:embed="rId13" cstate="print"/>
          <a:stretch>
            <a:fillRect/>
          </a:stretch>
        </p:blipFill>
        <p:spPr>
          <a:xfrm>
            <a:off x="6500826" y="3500438"/>
            <a:ext cx="1071570" cy="357190"/>
          </a:xfrm>
          <a:prstGeom prst="rect">
            <a:avLst/>
          </a:prstGeom>
        </p:spPr>
      </p:pic>
      <p:pic>
        <p:nvPicPr>
          <p:cNvPr id="47" name="Рисунок 46"/>
          <p:cNvPicPr/>
          <p:nvPr/>
        </p:nvPicPr>
        <p:blipFill>
          <a:blip r:embed="rId14"/>
          <a:stretch>
            <a:fillRect/>
          </a:stretch>
        </p:blipFill>
        <p:spPr>
          <a:xfrm>
            <a:off x="3786182" y="5786454"/>
            <a:ext cx="2357454" cy="45719"/>
          </a:xfrm>
          <a:prstGeom prst="rect">
            <a:avLst/>
          </a:prstGeom>
        </p:spPr>
      </p:pic>
      <p:pic>
        <p:nvPicPr>
          <p:cNvPr id="48" name="Рисунок 47"/>
          <p:cNvPicPr/>
          <p:nvPr/>
        </p:nvPicPr>
        <p:blipFill>
          <a:blip r:embed="rId14"/>
          <a:stretch>
            <a:fillRect/>
          </a:stretch>
        </p:blipFill>
        <p:spPr>
          <a:xfrm rot="16200000" flipV="1">
            <a:off x="5045643" y="4713599"/>
            <a:ext cx="2186290" cy="45719"/>
          </a:xfrm>
          <a:prstGeom prst="rect">
            <a:avLst/>
          </a:prstGeom>
        </p:spPr>
      </p:pic>
      <p:pic>
        <p:nvPicPr>
          <p:cNvPr id="49" name="Рисунок 48"/>
          <p:cNvPicPr/>
          <p:nvPr/>
        </p:nvPicPr>
        <p:blipFill>
          <a:blip r:embed="rId14"/>
          <a:stretch>
            <a:fillRect/>
          </a:stretch>
        </p:blipFill>
        <p:spPr>
          <a:xfrm rot="16200000" flipV="1">
            <a:off x="4924342" y="1977380"/>
            <a:ext cx="2428892" cy="45719"/>
          </a:xfrm>
          <a:prstGeom prst="rect">
            <a:avLst/>
          </a:prstGeom>
        </p:spPr>
      </p:pic>
      <p:pic>
        <p:nvPicPr>
          <p:cNvPr id="50" name="Рисунок 49"/>
          <p:cNvPicPr/>
          <p:nvPr/>
        </p:nvPicPr>
        <p:blipFill>
          <a:blip r:embed="rId14"/>
          <a:stretch>
            <a:fillRect/>
          </a:stretch>
        </p:blipFill>
        <p:spPr>
          <a:xfrm rot="16200000">
            <a:off x="-1893139" y="3250405"/>
            <a:ext cx="5000660" cy="71438"/>
          </a:xfrm>
          <a:prstGeom prst="rect">
            <a:avLst/>
          </a:prstGeom>
        </p:spPr>
      </p:pic>
      <p:pic>
        <p:nvPicPr>
          <p:cNvPr id="51" name="Рисунок 50"/>
          <p:cNvPicPr/>
          <p:nvPr/>
        </p:nvPicPr>
        <p:blipFill>
          <a:blip r:embed="rId14"/>
          <a:stretch>
            <a:fillRect/>
          </a:stretch>
        </p:blipFill>
        <p:spPr>
          <a:xfrm>
            <a:off x="571472" y="5786454"/>
            <a:ext cx="2786082" cy="45719"/>
          </a:xfrm>
          <a:prstGeom prst="rect">
            <a:avLst/>
          </a:prstGeom>
        </p:spPr>
      </p:pic>
      <p:pic>
        <p:nvPicPr>
          <p:cNvPr id="56" name="Рисунок 55"/>
          <p:cNvPicPr/>
          <p:nvPr/>
        </p:nvPicPr>
        <p:blipFill>
          <a:blip r:embed="rId15" cstate="print"/>
          <a:stretch>
            <a:fillRect/>
          </a:stretch>
        </p:blipFill>
        <p:spPr>
          <a:xfrm>
            <a:off x="3929058" y="928670"/>
            <a:ext cx="1000132" cy="1000132"/>
          </a:xfrm>
          <a:prstGeom prst="rect">
            <a:avLst/>
          </a:prstGeom>
        </p:spPr>
      </p:pic>
      <p:pic>
        <p:nvPicPr>
          <p:cNvPr id="57" name="Рисунок 56"/>
          <p:cNvPicPr/>
          <p:nvPr/>
        </p:nvPicPr>
        <p:blipFill>
          <a:blip r:embed="rId16" cstate="print"/>
          <a:stretch>
            <a:fillRect/>
          </a:stretch>
        </p:blipFill>
        <p:spPr>
          <a:xfrm>
            <a:off x="4929190" y="2000240"/>
            <a:ext cx="1071570" cy="1071570"/>
          </a:xfrm>
          <a:prstGeom prst="rect">
            <a:avLst/>
          </a:prstGeom>
        </p:spPr>
      </p:pic>
      <p:pic>
        <p:nvPicPr>
          <p:cNvPr id="58" name="Рисунок 57"/>
          <p:cNvPicPr/>
          <p:nvPr/>
        </p:nvPicPr>
        <p:blipFill>
          <a:blip r:embed="rId6" cstate="print"/>
          <a:stretch>
            <a:fillRect/>
          </a:stretch>
        </p:blipFill>
        <p:spPr>
          <a:xfrm>
            <a:off x="6500826" y="2928934"/>
            <a:ext cx="428628" cy="428628"/>
          </a:xfrm>
          <a:prstGeom prst="rect">
            <a:avLst/>
          </a:prstGeom>
        </p:spPr>
      </p:pic>
      <p:pic>
        <p:nvPicPr>
          <p:cNvPr id="59" name="Рисунок 58"/>
          <p:cNvPicPr/>
          <p:nvPr/>
        </p:nvPicPr>
        <p:blipFill>
          <a:blip r:embed="rId17" cstate="print"/>
          <a:stretch>
            <a:fillRect/>
          </a:stretch>
        </p:blipFill>
        <p:spPr>
          <a:xfrm>
            <a:off x="6500826" y="1643050"/>
            <a:ext cx="357190" cy="357190"/>
          </a:xfrm>
          <a:prstGeom prst="rect">
            <a:avLst/>
          </a:prstGeom>
        </p:spPr>
      </p:pic>
      <p:pic>
        <p:nvPicPr>
          <p:cNvPr id="60" name="Рисунок 59"/>
          <p:cNvPicPr/>
          <p:nvPr/>
        </p:nvPicPr>
        <p:blipFill>
          <a:blip r:embed="rId18" cstate="print"/>
          <a:stretch>
            <a:fillRect/>
          </a:stretch>
        </p:blipFill>
        <p:spPr>
          <a:xfrm>
            <a:off x="6929454" y="1643050"/>
            <a:ext cx="357190" cy="352239"/>
          </a:xfrm>
          <a:prstGeom prst="rect">
            <a:avLst/>
          </a:prstGeom>
        </p:spPr>
      </p:pic>
      <p:pic>
        <p:nvPicPr>
          <p:cNvPr id="61" name="Рисунок 60"/>
          <p:cNvPicPr/>
          <p:nvPr/>
        </p:nvPicPr>
        <p:blipFill>
          <a:blip r:embed="rId19" cstate="print"/>
          <a:stretch>
            <a:fillRect/>
          </a:stretch>
        </p:blipFill>
        <p:spPr>
          <a:xfrm>
            <a:off x="6500826" y="2071678"/>
            <a:ext cx="857256" cy="285753"/>
          </a:xfrm>
          <a:prstGeom prst="rect">
            <a:avLst/>
          </a:prstGeom>
        </p:spPr>
      </p:pic>
      <p:pic>
        <p:nvPicPr>
          <p:cNvPr id="62" name="Рисунок 61"/>
          <p:cNvPicPr/>
          <p:nvPr/>
        </p:nvPicPr>
        <p:blipFill>
          <a:blip r:embed="rId20" cstate="print"/>
          <a:stretch>
            <a:fillRect/>
          </a:stretch>
        </p:blipFill>
        <p:spPr>
          <a:xfrm>
            <a:off x="6500826" y="4000504"/>
            <a:ext cx="285752" cy="285752"/>
          </a:xfrm>
          <a:prstGeom prst="rect">
            <a:avLst/>
          </a:prstGeom>
        </p:spPr>
      </p:pic>
      <p:pic>
        <p:nvPicPr>
          <p:cNvPr id="64" name="Рисунок 63"/>
          <p:cNvPicPr/>
          <p:nvPr/>
        </p:nvPicPr>
        <p:blipFill>
          <a:blip r:embed="rId21" cstate="print"/>
          <a:srcRect/>
          <a:stretch>
            <a:fillRect/>
          </a:stretch>
        </p:blipFill>
        <p:spPr bwMode="auto">
          <a:xfrm>
            <a:off x="6500826" y="4429132"/>
            <a:ext cx="857256" cy="357190"/>
          </a:xfrm>
          <a:prstGeom prst="rect">
            <a:avLst/>
          </a:prstGeom>
          <a:noFill/>
          <a:ln w="9525">
            <a:noFill/>
            <a:miter lim="800000"/>
            <a:headEnd/>
            <a:tailEnd/>
          </a:ln>
        </p:spPr>
      </p:pic>
      <p:sp>
        <p:nvSpPr>
          <p:cNvPr id="67" name="TextBox 66"/>
          <p:cNvSpPr txBox="1"/>
          <p:nvPr/>
        </p:nvSpPr>
        <p:spPr>
          <a:xfrm>
            <a:off x="7572396" y="785794"/>
            <a:ext cx="1214446" cy="307777"/>
          </a:xfrm>
          <a:prstGeom prst="rect">
            <a:avLst/>
          </a:prstGeom>
          <a:noFill/>
        </p:spPr>
        <p:txBody>
          <a:bodyPr wrap="square" rtlCol="0">
            <a:spAutoFit/>
          </a:bodyPr>
          <a:lstStyle/>
          <a:p>
            <a:r>
              <a:rPr lang="ru-RU" sz="1400" dirty="0" smtClean="0"/>
              <a:t>- ограждение</a:t>
            </a:r>
            <a:endParaRPr lang="ru-RU" sz="1400" dirty="0"/>
          </a:p>
        </p:txBody>
      </p:sp>
      <p:sp>
        <p:nvSpPr>
          <p:cNvPr id="68" name="TextBox 67"/>
          <p:cNvSpPr txBox="1"/>
          <p:nvPr/>
        </p:nvSpPr>
        <p:spPr>
          <a:xfrm>
            <a:off x="5214942" y="285728"/>
            <a:ext cx="184731" cy="369332"/>
          </a:xfrm>
          <a:prstGeom prst="rect">
            <a:avLst/>
          </a:prstGeom>
          <a:noFill/>
        </p:spPr>
        <p:txBody>
          <a:bodyPr wrap="none" rtlCol="0">
            <a:spAutoFit/>
          </a:bodyPr>
          <a:lstStyle/>
          <a:p>
            <a:endParaRPr lang="ru-RU" dirty="0"/>
          </a:p>
        </p:txBody>
      </p:sp>
      <p:sp>
        <p:nvSpPr>
          <p:cNvPr id="71" name="TextBox 70"/>
          <p:cNvSpPr txBox="1"/>
          <p:nvPr/>
        </p:nvSpPr>
        <p:spPr>
          <a:xfrm>
            <a:off x="7572396" y="1071546"/>
            <a:ext cx="1214446" cy="307777"/>
          </a:xfrm>
          <a:prstGeom prst="rect">
            <a:avLst/>
          </a:prstGeom>
          <a:noFill/>
        </p:spPr>
        <p:txBody>
          <a:bodyPr wrap="square" rtlCol="0">
            <a:spAutoFit/>
          </a:bodyPr>
          <a:lstStyle/>
          <a:p>
            <a:r>
              <a:rPr lang="ru-RU" sz="1400" dirty="0" smtClean="0"/>
              <a:t>- песочница</a:t>
            </a:r>
            <a:endParaRPr lang="ru-RU" sz="1400" dirty="0"/>
          </a:p>
        </p:txBody>
      </p:sp>
      <p:sp>
        <p:nvSpPr>
          <p:cNvPr id="72" name="TextBox 71"/>
          <p:cNvSpPr txBox="1"/>
          <p:nvPr/>
        </p:nvSpPr>
        <p:spPr>
          <a:xfrm>
            <a:off x="7572396" y="1621025"/>
            <a:ext cx="1714512" cy="307777"/>
          </a:xfrm>
          <a:prstGeom prst="rect">
            <a:avLst/>
          </a:prstGeom>
          <a:noFill/>
        </p:spPr>
        <p:txBody>
          <a:bodyPr wrap="square" rtlCol="0">
            <a:spAutoFit/>
          </a:bodyPr>
          <a:lstStyle/>
          <a:p>
            <a:r>
              <a:rPr lang="ru-RU" sz="1400" dirty="0" smtClean="0"/>
              <a:t>- игровые фигуры</a:t>
            </a:r>
            <a:endParaRPr lang="ru-RU" sz="1400" dirty="0"/>
          </a:p>
        </p:txBody>
      </p:sp>
      <p:sp>
        <p:nvSpPr>
          <p:cNvPr id="73" name="TextBox 72"/>
          <p:cNvSpPr txBox="1"/>
          <p:nvPr/>
        </p:nvSpPr>
        <p:spPr>
          <a:xfrm>
            <a:off x="7572396" y="2071678"/>
            <a:ext cx="1357322" cy="307777"/>
          </a:xfrm>
          <a:prstGeom prst="rect">
            <a:avLst/>
          </a:prstGeom>
          <a:noFill/>
        </p:spPr>
        <p:txBody>
          <a:bodyPr wrap="square" rtlCol="0">
            <a:spAutoFit/>
          </a:bodyPr>
          <a:lstStyle/>
          <a:p>
            <a:r>
              <a:rPr lang="ru-RU" sz="1400" dirty="0" smtClean="0"/>
              <a:t>- скамейки</a:t>
            </a:r>
            <a:endParaRPr lang="ru-RU" sz="1400" dirty="0"/>
          </a:p>
        </p:txBody>
      </p:sp>
      <p:sp>
        <p:nvSpPr>
          <p:cNvPr id="76" name="TextBox 75"/>
          <p:cNvSpPr txBox="1"/>
          <p:nvPr/>
        </p:nvSpPr>
        <p:spPr>
          <a:xfrm>
            <a:off x="7786678" y="2428868"/>
            <a:ext cx="1357322" cy="307777"/>
          </a:xfrm>
          <a:prstGeom prst="rect">
            <a:avLst/>
          </a:prstGeom>
          <a:noFill/>
        </p:spPr>
        <p:txBody>
          <a:bodyPr wrap="square" rtlCol="0">
            <a:spAutoFit/>
          </a:bodyPr>
          <a:lstStyle/>
          <a:p>
            <a:r>
              <a:rPr lang="ru-RU" sz="1400" dirty="0" smtClean="0"/>
              <a:t>- горка</a:t>
            </a:r>
            <a:endParaRPr lang="ru-RU" sz="1400" dirty="0"/>
          </a:p>
        </p:txBody>
      </p:sp>
      <p:sp>
        <p:nvSpPr>
          <p:cNvPr id="77" name="TextBox 76"/>
          <p:cNvSpPr txBox="1"/>
          <p:nvPr/>
        </p:nvSpPr>
        <p:spPr>
          <a:xfrm>
            <a:off x="7572396" y="3000372"/>
            <a:ext cx="1285884" cy="307777"/>
          </a:xfrm>
          <a:prstGeom prst="rect">
            <a:avLst/>
          </a:prstGeom>
          <a:noFill/>
        </p:spPr>
        <p:txBody>
          <a:bodyPr wrap="square" rtlCol="0">
            <a:spAutoFit/>
          </a:bodyPr>
          <a:lstStyle/>
          <a:p>
            <a:r>
              <a:rPr lang="ru-RU" sz="1400" dirty="0" smtClean="0"/>
              <a:t>- карусель</a:t>
            </a:r>
            <a:endParaRPr lang="ru-RU" sz="1400" dirty="0"/>
          </a:p>
        </p:txBody>
      </p:sp>
      <p:sp>
        <p:nvSpPr>
          <p:cNvPr id="80" name="TextBox 79"/>
          <p:cNvSpPr txBox="1"/>
          <p:nvPr/>
        </p:nvSpPr>
        <p:spPr>
          <a:xfrm>
            <a:off x="7578746" y="3413125"/>
            <a:ext cx="1214446" cy="523220"/>
          </a:xfrm>
          <a:prstGeom prst="rect">
            <a:avLst/>
          </a:prstGeom>
          <a:noFill/>
        </p:spPr>
        <p:txBody>
          <a:bodyPr wrap="square" rtlCol="0">
            <a:spAutoFit/>
          </a:bodyPr>
          <a:lstStyle/>
          <a:p>
            <a:r>
              <a:rPr lang="ru-RU" sz="1400" dirty="0" smtClean="0"/>
              <a:t>- Спортивный комплекс</a:t>
            </a:r>
            <a:endParaRPr lang="ru-RU" sz="1400" dirty="0"/>
          </a:p>
        </p:txBody>
      </p:sp>
      <p:sp>
        <p:nvSpPr>
          <p:cNvPr id="81" name="TextBox 80"/>
          <p:cNvSpPr txBox="1"/>
          <p:nvPr/>
        </p:nvSpPr>
        <p:spPr>
          <a:xfrm>
            <a:off x="7572396" y="3929066"/>
            <a:ext cx="1143008" cy="307777"/>
          </a:xfrm>
          <a:prstGeom prst="rect">
            <a:avLst/>
          </a:prstGeom>
          <a:noFill/>
        </p:spPr>
        <p:txBody>
          <a:bodyPr wrap="square" rtlCol="0">
            <a:spAutoFit/>
          </a:bodyPr>
          <a:lstStyle/>
          <a:p>
            <a:r>
              <a:rPr lang="ru-RU" sz="1400" dirty="0" smtClean="0"/>
              <a:t>- урны</a:t>
            </a:r>
            <a:endParaRPr lang="ru-RU" sz="1400" dirty="0"/>
          </a:p>
        </p:txBody>
      </p:sp>
      <p:sp>
        <p:nvSpPr>
          <p:cNvPr id="83" name="TextBox 82"/>
          <p:cNvSpPr txBox="1"/>
          <p:nvPr/>
        </p:nvSpPr>
        <p:spPr>
          <a:xfrm>
            <a:off x="7500958" y="4429132"/>
            <a:ext cx="1500198" cy="307777"/>
          </a:xfrm>
          <a:prstGeom prst="rect">
            <a:avLst/>
          </a:prstGeom>
          <a:noFill/>
        </p:spPr>
        <p:txBody>
          <a:bodyPr wrap="square" rtlCol="0">
            <a:spAutoFit/>
          </a:bodyPr>
          <a:lstStyle/>
          <a:p>
            <a:r>
              <a:rPr lang="ru-RU" sz="1400" dirty="0" smtClean="0"/>
              <a:t>- Качель двойная</a:t>
            </a:r>
            <a:endParaRPr lang="ru-RU" sz="1400" dirty="0"/>
          </a:p>
        </p:txBody>
      </p:sp>
      <p:sp>
        <p:nvSpPr>
          <p:cNvPr id="86" name="TextBox 85"/>
          <p:cNvSpPr txBox="1"/>
          <p:nvPr/>
        </p:nvSpPr>
        <p:spPr>
          <a:xfrm>
            <a:off x="0" y="214290"/>
            <a:ext cx="9144000" cy="400110"/>
          </a:xfrm>
          <a:prstGeom prst="rect">
            <a:avLst/>
          </a:prstGeom>
          <a:noFill/>
        </p:spPr>
        <p:txBody>
          <a:bodyPr wrap="square" rtlCol="0">
            <a:spAutoFit/>
          </a:bodyPr>
          <a:lstStyle/>
          <a:p>
            <a:pPr algn="ctr"/>
            <a:r>
              <a:rPr lang="ru-RU" sz="2000" dirty="0" smtClean="0">
                <a:latin typeface="Book Antiqua" pitchFamily="18" charset="0"/>
              </a:rPr>
              <a:t>План реконструкции детской площадки по улице Совхозная дом 8</a:t>
            </a:r>
            <a:endParaRPr lang="ru-RU" sz="2000" dirty="0">
              <a:latin typeface="Book Antiqua" pitchFamily="18" charset="0"/>
            </a:endParaRPr>
          </a:p>
        </p:txBody>
      </p:sp>
      <p:pic>
        <p:nvPicPr>
          <p:cNvPr id="2051" name="Picture 3"/>
          <p:cNvPicPr>
            <a:picLocks noChangeAspect="1" noChangeArrowheads="1"/>
          </p:cNvPicPr>
          <p:nvPr/>
        </p:nvPicPr>
        <p:blipFill>
          <a:blip r:embed="rId22" cstate="print"/>
          <a:srcRect/>
          <a:stretch>
            <a:fillRect/>
          </a:stretch>
        </p:blipFill>
        <p:spPr bwMode="auto">
          <a:xfrm rot="16200000">
            <a:off x="131555" y="1368587"/>
            <a:ext cx="1665652" cy="642942"/>
          </a:xfrm>
          <a:prstGeom prst="rect">
            <a:avLst/>
          </a:prstGeom>
          <a:noFill/>
          <a:ln w="9525">
            <a:noFill/>
            <a:miter lim="800000"/>
            <a:headEnd/>
            <a:tailEnd/>
          </a:ln>
          <a:effectLst/>
        </p:spPr>
      </p:pic>
      <p:pic>
        <p:nvPicPr>
          <p:cNvPr id="88" name="Picture 3"/>
          <p:cNvPicPr>
            <a:picLocks noChangeAspect="1" noChangeArrowheads="1"/>
          </p:cNvPicPr>
          <p:nvPr/>
        </p:nvPicPr>
        <p:blipFill>
          <a:blip r:embed="rId22" cstate="print"/>
          <a:srcRect/>
          <a:stretch>
            <a:fillRect/>
          </a:stretch>
        </p:blipFill>
        <p:spPr bwMode="auto">
          <a:xfrm>
            <a:off x="6500826" y="4929198"/>
            <a:ext cx="1028476" cy="396992"/>
          </a:xfrm>
          <a:prstGeom prst="rect">
            <a:avLst/>
          </a:prstGeom>
          <a:noFill/>
          <a:ln w="9525">
            <a:noFill/>
            <a:miter lim="800000"/>
            <a:headEnd/>
            <a:tailEnd/>
          </a:ln>
          <a:effectLst/>
        </p:spPr>
      </p:pic>
      <p:sp>
        <p:nvSpPr>
          <p:cNvPr id="89" name="TextBox 88"/>
          <p:cNvSpPr txBox="1"/>
          <p:nvPr/>
        </p:nvSpPr>
        <p:spPr>
          <a:xfrm>
            <a:off x="7643834" y="5000636"/>
            <a:ext cx="1143008" cy="307777"/>
          </a:xfrm>
          <a:prstGeom prst="rect">
            <a:avLst/>
          </a:prstGeom>
          <a:noFill/>
        </p:spPr>
        <p:txBody>
          <a:bodyPr wrap="square" rtlCol="0">
            <a:spAutoFit/>
          </a:bodyPr>
          <a:lstStyle/>
          <a:p>
            <a:r>
              <a:rPr lang="ru-RU" sz="1400" dirty="0" smtClean="0"/>
              <a:t>-турники</a:t>
            </a:r>
            <a:endParaRPr lang="ru-RU" sz="1400" dirty="0"/>
          </a:p>
        </p:txBody>
      </p:sp>
      <p:pic>
        <p:nvPicPr>
          <p:cNvPr id="75" name="Рисунок 74"/>
          <p:cNvPicPr/>
          <p:nvPr/>
        </p:nvPicPr>
        <p:blipFill>
          <a:blip r:embed="rId14"/>
          <a:stretch>
            <a:fillRect/>
          </a:stretch>
        </p:blipFill>
        <p:spPr>
          <a:xfrm>
            <a:off x="3857620" y="785794"/>
            <a:ext cx="2286016" cy="45719"/>
          </a:xfrm>
          <a:prstGeom prst="rect">
            <a:avLst/>
          </a:prstGeom>
        </p:spPr>
      </p:pic>
      <p:pic>
        <p:nvPicPr>
          <p:cNvPr id="79" name="Рисунок 78"/>
          <p:cNvPicPr/>
          <p:nvPr/>
        </p:nvPicPr>
        <p:blipFill>
          <a:blip r:embed="rId14"/>
          <a:stretch>
            <a:fillRect/>
          </a:stretch>
        </p:blipFill>
        <p:spPr>
          <a:xfrm>
            <a:off x="571472" y="785794"/>
            <a:ext cx="2786082" cy="45719"/>
          </a:xfrm>
          <a:prstGeom prst="rect">
            <a:avLst/>
          </a:prstGeom>
        </p:spPr>
      </p:pic>
      <p:pic>
        <p:nvPicPr>
          <p:cNvPr id="87" name="Рисунок 86"/>
          <p:cNvPicPr/>
          <p:nvPr/>
        </p:nvPicPr>
        <p:blipFill>
          <a:blip r:embed="rId10" cstate="print"/>
          <a:stretch>
            <a:fillRect/>
          </a:stretch>
        </p:blipFill>
        <p:spPr>
          <a:xfrm rot="16200000">
            <a:off x="392878" y="2821776"/>
            <a:ext cx="1214445" cy="571505"/>
          </a:xfrm>
          <a:prstGeom prst="rect">
            <a:avLst/>
          </a:prstGeom>
        </p:spPr>
      </p:pic>
      <p:pic>
        <p:nvPicPr>
          <p:cNvPr id="91" name="Рисунок 90"/>
          <p:cNvPicPr/>
          <p:nvPr/>
        </p:nvPicPr>
        <p:blipFill>
          <a:blip r:embed="rId9" cstate="print"/>
          <a:stretch>
            <a:fillRect/>
          </a:stretch>
        </p:blipFill>
        <p:spPr>
          <a:xfrm>
            <a:off x="785786" y="3714752"/>
            <a:ext cx="357190" cy="352427"/>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85728"/>
            <a:ext cx="9144000" cy="1143000"/>
          </a:xfrm>
        </p:spPr>
        <p:txBody>
          <a:bodyPr>
            <a:normAutofit fontScale="90000"/>
          </a:bodyPr>
          <a:lstStyle/>
          <a:p>
            <a:r>
              <a:rPr lang="ru-RU" dirty="0" smtClean="0">
                <a:solidFill>
                  <a:schemeClr val="tx2">
                    <a:lumMod val="75000"/>
                  </a:schemeClr>
                </a:solidFill>
                <a:latin typeface="Book Antiqua" pitchFamily="18" charset="0"/>
              </a:rPr>
              <a:t>Устройство асфальтового покрытия на дворовых территориях:</a:t>
            </a:r>
            <a:br>
              <a:rPr lang="ru-RU" dirty="0" smtClean="0">
                <a:solidFill>
                  <a:schemeClr val="tx2">
                    <a:lumMod val="75000"/>
                  </a:schemeClr>
                </a:solidFill>
                <a:latin typeface="Book Antiqua" pitchFamily="18" charset="0"/>
              </a:rPr>
            </a:br>
            <a:endParaRPr lang="ru-RU" dirty="0">
              <a:solidFill>
                <a:schemeClr val="tx2">
                  <a:lumMod val="75000"/>
                </a:schemeClr>
              </a:solidFill>
              <a:latin typeface="Book Antiqua" pitchFamily="18" charset="0"/>
            </a:endParaRPr>
          </a:p>
        </p:txBody>
      </p:sp>
      <p:sp>
        <p:nvSpPr>
          <p:cNvPr id="3" name="Содержимое 2"/>
          <p:cNvSpPr>
            <a:spLocks noGrp="1"/>
          </p:cNvSpPr>
          <p:nvPr>
            <p:ph idx="1"/>
          </p:nvPr>
        </p:nvSpPr>
        <p:spPr>
          <a:xfrm>
            <a:off x="285720" y="1142984"/>
            <a:ext cx="2428860" cy="714404"/>
          </a:xfrm>
        </p:spPr>
        <p:txBody>
          <a:bodyPr>
            <a:normAutofit/>
          </a:bodyPr>
          <a:lstStyle/>
          <a:p>
            <a:pPr algn="ctr">
              <a:buNone/>
            </a:pPr>
            <a:r>
              <a:rPr lang="ru-RU" sz="2000" dirty="0">
                <a:solidFill>
                  <a:schemeClr val="tx2">
                    <a:lumMod val="75000"/>
                  </a:schemeClr>
                </a:solidFill>
                <a:latin typeface="Book Antiqua" pitchFamily="18" charset="0"/>
              </a:rPr>
              <a:t>ул.Заречная, </a:t>
            </a:r>
            <a:r>
              <a:rPr lang="ru-RU" sz="2000" dirty="0" smtClean="0">
                <a:solidFill>
                  <a:schemeClr val="tx2">
                    <a:lumMod val="75000"/>
                  </a:schemeClr>
                </a:solidFill>
                <a:latin typeface="Book Antiqua" pitchFamily="18" charset="0"/>
              </a:rPr>
              <a:t>д.4 (770 кв.м.)</a:t>
            </a:r>
          </a:p>
        </p:txBody>
      </p:sp>
      <p:pic>
        <p:nvPicPr>
          <p:cNvPr id="6146" name="Picture 2"/>
          <p:cNvPicPr>
            <a:picLocks noChangeAspect="1" noChangeArrowheads="1"/>
          </p:cNvPicPr>
          <p:nvPr/>
        </p:nvPicPr>
        <p:blipFill>
          <a:blip r:embed="rId2"/>
          <a:srcRect/>
          <a:stretch>
            <a:fillRect/>
          </a:stretch>
        </p:blipFill>
        <p:spPr bwMode="auto">
          <a:xfrm>
            <a:off x="107189" y="1952700"/>
            <a:ext cx="3036051" cy="4048068"/>
          </a:xfrm>
          <a:prstGeom prst="rect">
            <a:avLst/>
          </a:prstGeom>
          <a:noFill/>
          <a:ln w="9525">
            <a:noFill/>
            <a:miter lim="800000"/>
            <a:headEnd/>
            <a:tailEnd/>
          </a:ln>
          <a:effectLst/>
        </p:spPr>
      </p:pic>
      <p:sp>
        <p:nvSpPr>
          <p:cNvPr id="5" name="TextBox 4"/>
          <p:cNvSpPr txBox="1"/>
          <p:nvPr/>
        </p:nvSpPr>
        <p:spPr>
          <a:xfrm>
            <a:off x="3571868" y="1285860"/>
            <a:ext cx="2428892" cy="923330"/>
          </a:xfrm>
          <a:prstGeom prst="rect">
            <a:avLst/>
          </a:prstGeom>
          <a:noFill/>
        </p:spPr>
        <p:txBody>
          <a:bodyPr wrap="square" rtlCol="0">
            <a:spAutoFit/>
          </a:bodyPr>
          <a:lstStyle/>
          <a:p>
            <a:r>
              <a:rPr lang="ru-RU" dirty="0" smtClean="0">
                <a:solidFill>
                  <a:schemeClr val="tx2">
                    <a:lumMod val="75000"/>
                  </a:schemeClr>
                </a:solidFill>
                <a:latin typeface="Book Antiqua" pitchFamily="18" charset="0"/>
              </a:rPr>
              <a:t>ул.Заречная (от д.9 до д.29) (112,86 кв.м.)</a:t>
            </a:r>
          </a:p>
          <a:p>
            <a:endParaRPr lang="ru-RU" dirty="0">
              <a:solidFill>
                <a:schemeClr val="tx2">
                  <a:lumMod val="75000"/>
                </a:schemeClr>
              </a:solidFill>
            </a:endParaRPr>
          </a:p>
        </p:txBody>
      </p:sp>
      <p:pic>
        <p:nvPicPr>
          <p:cNvPr id="6147" name="Picture 3"/>
          <p:cNvPicPr>
            <a:picLocks noChangeAspect="1" noChangeArrowheads="1"/>
          </p:cNvPicPr>
          <p:nvPr/>
        </p:nvPicPr>
        <p:blipFill>
          <a:blip r:embed="rId3"/>
          <a:srcRect/>
          <a:stretch>
            <a:fillRect/>
          </a:stretch>
        </p:blipFill>
        <p:spPr bwMode="auto">
          <a:xfrm>
            <a:off x="2714612" y="2214554"/>
            <a:ext cx="3482345" cy="4071926"/>
          </a:xfrm>
          <a:prstGeom prst="rect">
            <a:avLst/>
          </a:prstGeom>
          <a:noFill/>
          <a:ln w="9525">
            <a:noFill/>
            <a:miter lim="800000"/>
            <a:headEnd/>
            <a:tailEnd/>
          </a:ln>
          <a:effectLst/>
        </p:spPr>
      </p:pic>
      <p:sp>
        <p:nvSpPr>
          <p:cNvPr id="7" name="TextBox 6"/>
          <p:cNvSpPr txBox="1"/>
          <p:nvPr/>
        </p:nvSpPr>
        <p:spPr>
          <a:xfrm>
            <a:off x="6429388" y="1500174"/>
            <a:ext cx="2428892" cy="923330"/>
          </a:xfrm>
          <a:prstGeom prst="rect">
            <a:avLst/>
          </a:prstGeom>
          <a:noFill/>
        </p:spPr>
        <p:txBody>
          <a:bodyPr wrap="square" rtlCol="0">
            <a:spAutoFit/>
          </a:bodyPr>
          <a:lstStyle/>
          <a:p>
            <a:pPr algn="ctr"/>
            <a:r>
              <a:rPr lang="ru-RU" dirty="0" smtClean="0">
                <a:solidFill>
                  <a:schemeClr val="tx2">
                    <a:lumMod val="75000"/>
                  </a:schemeClr>
                </a:solidFill>
                <a:latin typeface="Book Antiqua" pitchFamily="18" charset="0"/>
              </a:rPr>
              <a:t>ул.Совхозная (от д.8 до д/с «Колосок»)</a:t>
            </a:r>
          </a:p>
          <a:p>
            <a:pPr algn="ctr"/>
            <a:r>
              <a:rPr lang="ru-RU" dirty="0" smtClean="0">
                <a:solidFill>
                  <a:schemeClr val="tx2">
                    <a:lumMod val="75000"/>
                  </a:schemeClr>
                </a:solidFill>
                <a:latin typeface="Book Antiqua" pitchFamily="18" charset="0"/>
              </a:rPr>
              <a:t>(953 кв.м.)</a:t>
            </a:r>
            <a:endParaRPr lang="ru-RU" dirty="0">
              <a:solidFill>
                <a:schemeClr val="tx2">
                  <a:lumMod val="75000"/>
                </a:schemeClr>
              </a:solidFill>
            </a:endParaRPr>
          </a:p>
        </p:txBody>
      </p:sp>
      <p:pic>
        <p:nvPicPr>
          <p:cNvPr id="6148" name="Picture 4"/>
          <p:cNvPicPr>
            <a:picLocks noChangeAspect="1" noChangeArrowheads="1"/>
          </p:cNvPicPr>
          <p:nvPr/>
        </p:nvPicPr>
        <p:blipFill>
          <a:blip r:embed="rId4"/>
          <a:srcRect/>
          <a:stretch>
            <a:fillRect/>
          </a:stretch>
        </p:blipFill>
        <p:spPr bwMode="auto">
          <a:xfrm>
            <a:off x="5643570" y="2500306"/>
            <a:ext cx="3357587" cy="396481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solidFill>
                  <a:schemeClr val="tx2">
                    <a:lumMod val="75000"/>
                  </a:schemeClr>
                </a:solidFill>
                <a:latin typeface="Book Antiqua" pitchFamily="18" charset="0"/>
              </a:rPr>
              <a:t>Перевод уличного освещения на энергосберегающие технологии</a:t>
            </a:r>
          </a:p>
        </p:txBody>
      </p:sp>
      <p:sp>
        <p:nvSpPr>
          <p:cNvPr id="3" name="Содержимое 2"/>
          <p:cNvSpPr>
            <a:spLocks noGrp="1"/>
          </p:cNvSpPr>
          <p:nvPr>
            <p:ph idx="1"/>
          </p:nvPr>
        </p:nvSpPr>
        <p:spPr>
          <a:xfrm>
            <a:off x="0" y="1428737"/>
            <a:ext cx="9144000" cy="1285884"/>
          </a:xfrm>
        </p:spPr>
        <p:txBody>
          <a:bodyPr>
            <a:normAutofit lnSpcReduction="10000"/>
          </a:bodyPr>
          <a:lstStyle/>
          <a:p>
            <a:pPr indent="469900">
              <a:buNone/>
            </a:pPr>
            <a:r>
              <a:rPr lang="ru-RU" sz="2000" dirty="0">
                <a:solidFill>
                  <a:schemeClr val="tx2">
                    <a:lumMod val="75000"/>
                  </a:schemeClr>
                </a:solidFill>
                <a:latin typeface="Book Antiqua" pitchFamily="18" charset="0"/>
              </a:rPr>
              <a:t>Перевод уличного освещения в центральной части пгт</a:t>
            </a:r>
            <a:r>
              <a:rPr lang="ru-RU" sz="2000" dirty="0" smtClean="0">
                <a:solidFill>
                  <a:schemeClr val="tx2">
                    <a:lumMod val="75000"/>
                  </a:schemeClr>
                </a:solidFill>
                <a:latin typeface="Book Antiqua" pitchFamily="18" charset="0"/>
              </a:rPr>
              <a:t>. Куженер на энергосберегающие </a:t>
            </a:r>
            <a:r>
              <a:rPr lang="ru-RU" sz="2000" dirty="0">
                <a:solidFill>
                  <a:schemeClr val="tx2">
                    <a:lumMod val="75000"/>
                  </a:schemeClr>
                </a:solidFill>
                <a:latin typeface="Book Antiqua" pitchFamily="18" charset="0"/>
              </a:rPr>
              <a:t>технологии является важной частью мероприятий по благоустройству территорий общего пользования поселка. </a:t>
            </a:r>
            <a:r>
              <a:rPr lang="ru-RU" sz="2000" dirty="0" smtClean="0">
                <a:solidFill>
                  <a:schemeClr val="tx2">
                    <a:lumMod val="75000"/>
                  </a:schemeClr>
                </a:solidFill>
                <a:latin typeface="Book Antiqua" pitchFamily="18" charset="0"/>
              </a:rPr>
              <a:t>Планируется заменить 80 светильников</a:t>
            </a:r>
            <a:endParaRPr lang="ru-RU" sz="2000" dirty="0">
              <a:solidFill>
                <a:schemeClr val="tx2">
                  <a:lumMod val="75000"/>
                </a:schemeClr>
              </a:solidFill>
              <a:latin typeface="Book Antiqua" pitchFamily="18" charset="0"/>
            </a:endParaRPr>
          </a:p>
        </p:txBody>
      </p:sp>
      <p:pic>
        <p:nvPicPr>
          <p:cNvPr id="7170" name="Picture 2"/>
          <p:cNvPicPr>
            <a:picLocks noChangeAspect="1" noChangeArrowheads="1"/>
          </p:cNvPicPr>
          <p:nvPr/>
        </p:nvPicPr>
        <p:blipFill>
          <a:blip r:embed="rId3"/>
          <a:srcRect/>
          <a:stretch>
            <a:fillRect/>
          </a:stretch>
        </p:blipFill>
        <p:spPr bwMode="auto">
          <a:xfrm>
            <a:off x="3857620" y="2857496"/>
            <a:ext cx="4929222" cy="3696916"/>
          </a:xfrm>
          <a:prstGeom prst="rect">
            <a:avLst/>
          </a:prstGeom>
          <a:noFill/>
          <a:ln w="9525">
            <a:noFill/>
            <a:miter lim="800000"/>
            <a:headEnd/>
            <a:tailEnd/>
          </a:ln>
          <a:effectLst/>
        </p:spPr>
      </p:pic>
      <p:sp>
        <p:nvSpPr>
          <p:cNvPr id="5" name="TextBox 4"/>
          <p:cNvSpPr txBox="1"/>
          <p:nvPr/>
        </p:nvSpPr>
        <p:spPr>
          <a:xfrm>
            <a:off x="285720" y="2571744"/>
            <a:ext cx="3500462" cy="3785652"/>
          </a:xfrm>
          <a:prstGeom prst="rect">
            <a:avLst/>
          </a:prstGeom>
          <a:noFill/>
        </p:spPr>
        <p:txBody>
          <a:bodyPr wrap="square" rtlCol="0">
            <a:spAutoFit/>
          </a:bodyPr>
          <a:lstStyle/>
          <a:p>
            <a:pPr indent="363538"/>
            <a:r>
              <a:rPr lang="ru-RU" sz="2000" dirty="0" smtClean="0">
                <a:solidFill>
                  <a:schemeClr val="tx2">
                    <a:lumMod val="75000"/>
                  </a:schemeClr>
                </a:solidFill>
                <a:latin typeface="Book Antiqua" pitchFamily="18" charset="0"/>
              </a:rPr>
              <a:t>Современные энергосберегающие светильники призваны улучшить внешний облик поселка, однако основной функцией установки энергосберегающих светильников является экономия энергоресурсов и как следствие бюджетных средств муниципального образования</a:t>
            </a:r>
            <a:endParaRPr lang="ru-RU" sz="2000"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9144000" cy="1143000"/>
          </a:xfrm>
        </p:spPr>
        <p:txBody>
          <a:bodyPr>
            <a:normAutofit/>
          </a:bodyPr>
          <a:lstStyle/>
          <a:p>
            <a:r>
              <a:rPr lang="ru-RU" dirty="0">
                <a:solidFill>
                  <a:schemeClr val="tx2">
                    <a:lumMod val="75000"/>
                  </a:schemeClr>
                </a:solidFill>
                <a:latin typeface="Book Antiqua" pitchFamily="18" charset="0"/>
              </a:rPr>
              <a:t>Установка уличных светильников</a:t>
            </a:r>
          </a:p>
        </p:txBody>
      </p:sp>
      <p:sp>
        <p:nvSpPr>
          <p:cNvPr id="3" name="Содержимое 2"/>
          <p:cNvSpPr>
            <a:spLocks noGrp="1"/>
          </p:cNvSpPr>
          <p:nvPr>
            <p:ph idx="1"/>
          </p:nvPr>
        </p:nvSpPr>
        <p:spPr>
          <a:xfrm>
            <a:off x="285720" y="1428736"/>
            <a:ext cx="4643470" cy="5043510"/>
          </a:xfrm>
        </p:spPr>
        <p:txBody>
          <a:bodyPr>
            <a:normAutofit/>
          </a:bodyPr>
          <a:lstStyle/>
          <a:p>
            <a:pPr marL="0" indent="20638" algn="ctr">
              <a:buNone/>
              <a:tabLst>
                <a:tab pos="0" algn="l"/>
              </a:tabLst>
            </a:pPr>
            <a:r>
              <a:rPr lang="ru-RU" sz="2800" dirty="0">
                <a:solidFill>
                  <a:schemeClr val="tx2">
                    <a:lumMod val="75000"/>
                  </a:schemeClr>
                </a:solidFill>
                <a:latin typeface="Book Antiqua" pitchFamily="18" charset="0"/>
              </a:rPr>
              <a:t>Планируется установить современные энергосберегающие уличные светильники вдоль пешеходной дорожки по улице </a:t>
            </a:r>
            <a:r>
              <a:rPr lang="ru-RU" sz="2800" dirty="0" smtClean="0">
                <a:solidFill>
                  <a:schemeClr val="tx2">
                    <a:lumMod val="75000"/>
                  </a:schemeClr>
                </a:solidFill>
                <a:latin typeface="Book Antiqua" pitchFamily="18" charset="0"/>
              </a:rPr>
              <a:t>Заречная в количестве 10 штук </a:t>
            </a:r>
            <a:r>
              <a:rPr lang="ru-RU" sz="2800" dirty="0">
                <a:solidFill>
                  <a:schemeClr val="tx2">
                    <a:lumMod val="75000"/>
                  </a:schemeClr>
                </a:solidFill>
                <a:latin typeface="Book Antiqua" pitchFamily="18" charset="0"/>
              </a:rPr>
              <a:t>(от перекрестка с ул.Механизаторов до дома </a:t>
            </a:r>
            <a:r>
              <a:rPr lang="ru-RU" sz="2800" dirty="0" smtClean="0">
                <a:solidFill>
                  <a:schemeClr val="tx2">
                    <a:lumMod val="75000"/>
                  </a:schemeClr>
                </a:solidFill>
                <a:latin typeface="Book Antiqua" pitchFamily="18" charset="0"/>
              </a:rPr>
              <a:t>№2 </a:t>
            </a:r>
            <a:r>
              <a:rPr lang="ru-RU" sz="2800" dirty="0">
                <a:solidFill>
                  <a:schemeClr val="tx2">
                    <a:lumMod val="75000"/>
                  </a:schemeClr>
                </a:solidFill>
                <a:latin typeface="Book Antiqua" pitchFamily="18" charset="0"/>
              </a:rPr>
              <a:t>по </a:t>
            </a:r>
            <a:r>
              <a:rPr lang="ru-RU" sz="2800" dirty="0" smtClean="0">
                <a:solidFill>
                  <a:schemeClr val="tx2">
                    <a:lumMod val="75000"/>
                  </a:schemeClr>
                </a:solidFill>
                <a:latin typeface="Book Antiqua" pitchFamily="18" charset="0"/>
              </a:rPr>
              <a:t>ул.Заречная ).</a:t>
            </a:r>
            <a:endParaRPr lang="ru-RU" sz="2800" dirty="0">
              <a:solidFill>
                <a:schemeClr val="tx2">
                  <a:lumMod val="75000"/>
                </a:schemeClr>
              </a:solidFill>
              <a:latin typeface="Book Antiqua" pitchFamily="18" charset="0"/>
            </a:endParaRPr>
          </a:p>
        </p:txBody>
      </p:sp>
      <p:pic>
        <p:nvPicPr>
          <p:cNvPr id="8194" name="Picture 2"/>
          <p:cNvPicPr>
            <a:picLocks noChangeAspect="1" noChangeArrowheads="1"/>
          </p:cNvPicPr>
          <p:nvPr/>
        </p:nvPicPr>
        <p:blipFill>
          <a:blip r:embed="rId2"/>
          <a:srcRect/>
          <a:stretch>
            <a:fillRect/>
          </a:stretch>
        </p:blipFill>
        <p:spPr bwMode="auto">
          <a:xfrm>
            <a:off x="4929190" y="1214422"/>
            <a:ext cx="4000528" cy="533403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214290"/>
            <a:ext cx="8229600" cy="6357981"/>
          </a:xfrm>
        </p:spPr>
        <p:txBody>
          <a:bodyPr>
            <a:normAutofit fontScale="25000" lnSpcReduction="20000"/>
          </a:bodyPr>
          <a:lstStyle/>
          <a:p>
            <a:r>
              <a:rPr lang="ru-RU" sz="9600" dirty="0" smtClean="0">
                <a:solidFill>
                  <a:srgbClr val="002060"/>
                </a:solidFill>
                <a:latin typeface="Book Antiqua" pitchFamily="18" charset="0"/>
              </a:rPr>
              <a:t>Общие расходы на реализацию  Программы за счет всех источников финансирования в 2017 году составляет 3152,174 тыс. руб., в том числе за счет средств: </a:t>
            </a:r>
          </a:p>
          <a:p>
            <a:r>
              <a:rPr lang="ru-RU" sz="9600" dirty="0" smtClean="0">
                <a:solidFill>
                  <a:srgbClr val="002060"/>
                </a:solidFill>
                <a:latin typeface="Book Antiqua" pitchFamily="18" charset="0"/>
              </a:rPr>
              <a:t>федерального бюджета 2610 тыс. руб.;</a:t>
            </a:r>
          </a:p>
          <a:p>
            <a:r>
              <a:rPr lang="ru-RU" sz="9600" dirty="0" smtClean="0">
                <a:solidFill>
                  <a:srgbClr val="002060"/>
                </a:solidFill>
                <a:latin typeface="Book Antiqua" pitchFamily="18" charset="0"/>
              </a:rPr>
              <a:t>республиканского бюджета Республики Марий Эл 290 тыс. руб.;</a:t>
            </a:r>
          </a:p>
          <a:p>
            <a:r>
              <a:rPr lang="ru-RU" sz="9600" dirty="0" smtClean="0">
                <a:solidFill>
                  <a:srgbClr val="002060"/>
                </a:solidFill>
                <a:latin typeface="Book Antiqua" pitchFamily="18" charset="0"/>
              </a:rPr>
              <a:t>бюджета муниципального образования «Городское поселение Куженер» 157,609 тыс. руб.;</a:t>
            </a:r>
          </a:p>
          <a:p>
            <a:r>
              <a:rPr lang="ru-RU" sz="9600" dirty="0" smtClean="0">
                <a:solidFill>
                  <a:srgbClr val="002060"/>
                </a:solidFill>
                <a:latin typeface="Book Antiqua" pitchFamily="18" charset="0"/>
              </a:rPr>
              <a:t>внебюджетные источники (средства жителей, спонсоров, заинтересованных лиц и т.д.) 94,565 тыс. руб.</a:t>
            </a:r>
          </a:p>
          <a:p>
            <a:r>
              <a:rPr lang="ru-RU" sz="9600" dirty="0" smtClean="0">
                <a:solidFill>
                  <a:srgbClr val="002060"/>
                </a:solidFill>
                <a:latin typeface="Book Antiqua" pitchFamily="18" charset="0"/>
              </a:rPr>
              <a:t>Полученный объем финансирования распределяется следующим образом:</a:t>
            </a:r>
          </a:p>
          <a:p>
            <a:r>
              <a:rPr lang="ru-RU" sz="9600" dirty="0" smtClean="0">
                <a:solidFill>
                  <a:srgbClr val="002060"/>
                </a:solidFill>
                <a:latin typeface="Book Antiqua" pitchFamily="18" charset="0"/>
              </a:rPr>
              <a:t>2322,174 тыс.руб. (не менее 2/3 объема средств) подлежит направлению на </a:t>
            </a:r>
            <a:r>
              <a:rPr lang="ru-RU" sz="9600" dirty="0" err="1" smtClean="0">
                <a:solidFill>
                  <a:srgbClr val="002060"/>
                </a:solidFill>
                <a:latin typeface="Book Antiqua" pitchFamily="18" charset="0"/>
              </a:rPr>
              <a:t>софинансирование</a:t>
            </a:r>
            <a:r>
              <a:rPr lang="ru-RU" sz="9600" dirty="0" smtClean="0">
                <a:solidFill>
                  <a:srgbClr val="002060"/>
                </a:solidFill>
                <a:latin typeface="Book Antiqua" pitchFamily="18" charset="0"/>
              </a:rPr>
              <a:t> мероприятий по благоустройству дворовых территорий многоквартирных домов;</a:t>
            </a:r>
          </a:p>
          <a:p>
            <a:r>
              <a:rPr lang="ru-RU" sz="9600" dirty="0" smtClean="0">
                <a:solidFill>
                  <a:srgbClr val="002060"/>
                </a:solidFill>
                <a:latin typeface="Book Antiqua" pitchFamily="18" charset="0"/>
              </a:rPr>
              <a:t>830 тыс.руб.  подлежит на </a:t>
            </a:r>
            <a:r>
              <a:rPr lang="ru-RU" sz="9600" dirty="0" err="1" smtClean="0">
                <a:solidFill>
                  <a:srgbClr val="002060"/>
                </a:solidFill>
                <a:latin typeface="Book Antiqua" pitchFamily="18" charset="0"/>
              </a:rPr>
              <a:t>софинансирование</a:t>
            </a:r>
            <a:r>
              <a:rPr lang="ru-RU" sz="9600" dirty="0" smtClean="0">
                <a:solidFill>
                  <a:srgbClr val="002060"/>
                </a:solidFill>
                <a:latin typeface="Book Antiqua" pitchFamily="18" charset="0"/>
              </a:rPr>
              <a:t> иных мероприятий.</a:t>
            </a:r>
          </a:p>
          <a:p>
            <a:pPr algn="ctr">
              <a:buNone/>
            </a:pPr>
            <a:endParaRPr lang="ru-RU" sz="6000" dirty="0">
              <a:solidFill>
                <a:schemeClr val="tx2">
                  <a:lumMod val="75000"/>
                </a:schemeClr>
              </a:solidFill>
              <a:latin typeface="Book Antiqua"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00034" y="2332037"/>
            <a:ext cx="8229600" cy="1311277"/>
          </a:xfrm>
        </p:spPr>
        <p:txBody>
          <a:bodyPr>
            <a:normAutofit/>
          </a:bodyPr>
          <a:lstStyle/>
          <a:p>
            <a:pPr algn="ctr">
              <a:buNone/>
            </a:pPr>
            <a:r>
              <a:rPr lang="ru-RU" sz="6000" dirty="0" smtClean="0">
                <a:solidFill>
                  <a:schemeClr val="tx2">
                    <a:lumMod val="75000"/>
                  </a:schemeClr>
                </a:solidFill>
                <a:latin typeface="Book Antiqua" pitchFamily="18" charset="0"/>
              </a:rPr>
              <a:t>Спасибо за внимание!</a:t>
            </a:r>
            <a:endParaRPr lang="ru-RU" sz="6000" dirty="0">
              <a:solidFill>
                <a:schemeClr val="tx2">
                  <a:lumMod val="75000"/>
                </a:schemeClr>
              </a:solidFill>
              <a:latin typeface="Book Antiqua"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chemeClr val="tx2">
                    <a:lumMod val="75000"/>
                  </a:schemeClr>
                </a:solidFill>
                <a:latin typeface="Book Antiqua" pitchFamily="18" charset="0"/>
              </a:rPr>
              <a:t>Подпрограммы </a:t>
            </a:r>
            <a:r>
              <a:rPr lang="ru-RU" dirty="0" smtClean="0">
                <a:solidFill>
                  <a:schemeClr val="tx2">
                    <a:lumMod val="75000"/>
                  </a:schemeClr>
                </a:solidFill>
                <a:latin typeface="Book Antiqua" pitchFamily="18" charset="0"/>
              </a:rPr>
              <a:t>Программы:</a:t>
            </a:r>
            <a:endParaRPr lang="ru-RU" dirty="0">
              <a:solidFill>
                <a:schemeClr val="tx2">
                  <a:lumMod val="75000"/>
                </a:schemeClr>
              </a:solidFill>
              <a:latin typeface="Book Antiqua" pitchFamily="18" charset="0"/>
            </a:endParaRPr>
          </a:p>
        </p:txBody>
      </p:sp>
      <p:sp>
        <p:nvSpPr>
          <p:cNvPr id="3" name="Содержимое 2"/>
          <p:cNvSpPr>
            <a:spLocks noGrp="1"/>
          </p:cNvSpPr>
          <p:nvPr>
            <p:ph idx="1"/>
          </p:nvPr>
        </p:nvSpPr>
        <p:spPr/>
        <p:txBody>
          <a:bodyPr/>
          <a:lstStyle/>
          <a:p>
            <a:r>
              <a:rPr lang="ru-RU" dirty="0">
                <a:solidFill>
                  <a:schemeClr val="tx2">
                    <a:lumMod val="75000"/>
                  </a:schemeClr>
                </a:solidFill>
                <a:latin typeface="Book Antiqua" pitchFamily="18" charset="0"/>
              </a:rPr>
              <a:t>Благоустройство дворовых территорий Куженерского городского </a:t>
            </a:r>
            <a:r>
              <a:rPr lang="ru-RU" dirty="0" smtClean="0">
                <a:solidFill>
                  <a:schemeClr val="tx2">
                    <a:lumMod val="75000"/>
                  </a:schemeClr>
                </a:solidFill>
                <a:latin typeface="Book Antiqua" pitchFamily="18" charset="0"/>
              </a:rPr>
              <a:t>поселения;</a:t>
            </a:r>
          </a:p>
          <a:p>
            <a:r>
              <a:rPr lang="ru-RU" dirty="0">
                <a:solidFill>
                  <a:schemeClr val="tx2">
                    <a:lumMod val="75000"/>
                  </a:schemeClr>
                </a:solidFill>
                <a:latin typeface="Book Antiqua" pitchFamily="18" charset="0"/>
              </a:rPr>
              <a:t>Благоустройство наиболее посещаемых территорий Куженерского городского поселения.</a:t>
            </a:r>
          </a:p>
          <a:p>
            <a:endParaRPr lang="ru-RU" dirty="0">
              <a:latin typeface="Book Antiqua"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solidFill>
                  <a:schemeClr val="tx2">
                    <a:lumMod val="75000"/>
                  </a:schemeClr>
                </a:solidFill>
                <a:latin typeface="Book Antiqua" pitchFamily="18" charset="0"/>
              </a:rPr>
              <a:t>Цели </a:t>
            </a:r>
            <a:r>
              <a:rPr lang="ru-RU" dirty="0" smtClean="0">
                <a:solidFill>
                  <a:schemeClr val="tx2">
                    <a:lumMod val="75000"/>
                  </a:schemeClr>
                </a:solidFill>
                <a:latin typeface="Book Antiqua" pitchFamily="18" charset="0"/>
              </a:rPr>
              <a:t>Программы:</a:t>
            </a:r>
            <a:endParaRPr lang="ru-RU" dirty="0">
              <a:solidFill>
                <a:schemeClr val="tx2">
                  <a:lumMod val="75000"/>
                </a:schemeClr>
              </a:solidFill>
              <a:latin typeface="Book Antiqua" pitchFamily="18" charset="0"/>
            </a:endParaRPr>
          </a:p>
        </p:txBody>
      </p:sp>
      <p:sp>
        <p:nvSpPr>
          <p:cNvPr id="3" name="Содержимое 2"/>
          <p:cNvSpPr>
            <a:spLocks noGrp="1"/>
          </p:cNvSpPr>
          <p:nvPr>
            <p:ph idx="1"/>
          </p:nvPr>
        </p:nvSpPr>
        <p:spPr/>
        <p:txBody>
          <a:bodyPr>
            <a:normAutofit fontScale="92500"/>
          </a:bodyPr>
          <a:lstStyle/>
          <a:p>
            <a:r>
              <a:rPr lang="ru-RU" dirty="0">
                <a:solidFill>
                  <a:schemeClr val="tx2">
                    <a:lumMod val="75000"/>
                  </a:schemeClr>
                </a:solidFill>
                <a:latin typeface="Book Antiqua" pitchFamily="18" charset="0"/>
              </a:rPr>
              <a:t>Повышение уровня благоустройства территории муниципального образования «Городское поселение Куженер</a:t>
            </a:r>
            <a:r>
              <a:rPr lang="ru-RU" dirty="0" smtClean="0">
                <a:solidFill>
                  <a:schemeClr val="tx2">
                    <a:lumMod val="75000"/>
                  </a:schemeClr>
                </a:solidFill>
                <a:latin typeface="Book Antiqua" pitchFamily="18" charset="0"/>
              </a:rPr>
              <a:t>»;</a:t>
            </a:r>
          </a:p>
          <a:p>
            <a:r>
              <a:rPr lang="ru-RU" dirty="0">
                <a:solidFill>
                  <a:schemeClr val="tx2">
                    <a:lumMod val="75000"/>
                  </a:schemeClr>
                </a:solidFill>
                <a:latin typeface="Book Antiqua" pitchFamily="18" charset="0"/>
              </a:rPr>
              <a:t>улучшение эксплуатационных характеристик, обеспечивающих гражданам безопасные и комфортные условия проживания и передвижения в муниципальном образовании «Городское поселение Куженер</a:t>
            </a:r>
            <a:r>
              <a:rPr lang="ru-RU" dirty="0" smtClean="0">
                <a:solidFill>
                  <a:schemeClr val="tx2">
                    <a:lumMod val="75000"/>
                  </a:schemeClr>
                </a:solidFill>
                <a:latin typeface="Book Antiqua" pitchFamily="18" charset="0"/>
              </a:rPr>
              <a:t>».</a:t>
            </a:r>
            <a:endParaRPr lang="ru-RU" dirty="0">
              <a:solidFill>
                <a:schemeClr val="tx2">
                  <a:lumMod val="75000"/>
                </a:schemeClr>
              </a:solidFill>
              <a:latin typeface="Book Antiqua"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82594"/>
          </a:xfrm>
        </p:spPr>
        <p:txBody>
          <a:bodyPr>
            <a:normAutofit fontScale="90000"/>
          </a:bodyPr>
          <a:lstStyle/>
          <a:p>
            <a:r>
              <a:rPr lang="ru-RU" sz="3600" dirty="0">
                <a:solidFill>
                  <a:schemeClr val="tx2">
                    <a:lumMod val="75000"/>
                  </a:schemeClr>
                </a:solidFill>
                <a:latin typeface="Book Antiqua" pitchFamily="18" charset="0"/>
              </a:rPr>
              <a:t>Задачи </a:t>
            </a:r>
            <a:r>
              <a:rPr lang="ru-RU" sz="3600" dirty="0" smtClean="0">
                <a:solidFill>
                  <a:schemeClr val="tx2">
                    <a:lumMod val="75000"/>
                  </a:schemeClr>
                </a:solidFill>
                <a:latin typeface="Book Antiqua" pitchFamily="18" charset="0"/>
              </a:rPr>
              <a:t>Программы:</a:t>
            </a:r>
            <a:endParaRPr lang="ru-RU" sz="3600" dirty="0">
              <a:solidFill>
                <a:schemeClr val="tx2">
                  <a:lumMod val="75000"/>
                </a:schemeClr>
              </a:solidFill>
              <a:latin typeface="Book Antiqua" pitchFamily="18" charset="0"/>
            </a:endParaRPr>
          </a:p>
        </p:txBody>
      </p:sp>
      <p:sp>
        <p:nvSpPr>
          <p:cNvPr id="3" name="Содержимое 2"/>
          <p:cNvSpPr>
            <a:spLocks noGrp="1"/>
          </p:cNvSpPr>
          <p:nvPr>
            <p:ph idx="1"/>
          </p:nvPr>
        </p:nvSpPr>
        <p:spPr>
          <a:xfrm>
            <a:off x="457200" y="857232"/>
            <a:ext cx="8229600" cy="5429288"/>
          </a:xfrm>
        </p:spPr>
        <p:txBody>
          <a:bodyPr>
            <a:normAutofit fontScale="85000" lnSpcReduction="10000"/>
          </a:bodyPr>
          <a:lstStyle/>
          <a:p>
            <a:r>
              <a:rPr lang="ru-RU" sz="2400" dirty="0">
                <a:solidFill>
                  <a:schemeClr val="tx2">
                    <a:lumMod val="75000"/>
                  </a:schemeClr>
                </a:solidFill>
                <a:latin typeface="Book Antiqua" pitchFamily="18" charset="0"/>
              </a:rPr>
              <a:t>Комплексное благоустройство дворовых </a:t>
            </a:r>
            <a:r>
              <a:rPr lang="ru-RU" sz="2400" dirty="0" smtClean="0">
                <a:solidFill>
                  <a:schemeClr val="tx2">
                    <a:lumMod val="75000"/>
                  </a:schemeClr>
                </a:solidFill>
                <a:latin typeface="Book Antiqua" pitchFamily="18" charset="0"/>
              </a:rPr>
              <a:t>территорий;</a:t>
            </a:r>
          </a:p>
          <a:p>
            <a:r>
              <a:rPr lang="ru-RU" sz="2400" dirty="0">
                <a:solidFill>
                  <a:schemeClr val="tx2">
                    <a:lumMod val="75000"/>
                  </a:schemeClr>
                </a:solidFill>
                <a:latin typeface="Book Antiqua" pitchFamily="18" charset="0"/>
              </a:rPr>
              <a:t>повышение уровня благоустройства территории общего пользования муниципального образования «Городское поселение Куженер</a:t>
            </a:r>
            <a:r>
              <a:rPr lang="ru-RU" sz="2400" dirty="0" smtClean="0">
                <a:solidFill>
                  <a:schemeClr val="tx2">
                    <a:lumMod val="75000"/>
                  </a:schemeClr>
                </a:solidFill>
                <a:latin typeface="Book Antiqua" pitchFamily="18" charset="0"/>
              </a:rPr>
              <a:t>»;</a:t>
            </a:r>
          </a:p>
          <a:p>
            <a:r>
              <a:rPr lang="ru-RU" sz="2400" dirty="0">
                <a:solidFill>
                  <a:schemeClr val="tx2">
                    <a:lumMod val="75000"/>
                  </a:schemeClr>
                </a:solidFill>
                <a:latin typeface="Book Antiqua" pitchFamily="18" charset="0"/>
              </a:rPr>
              <a:t>повышение уровня вовлеченности заинтересованных граждан, организаций в реализацию мероприятий по благоустройству территории муниципального образования «Городское поселение Куженер</a:t>
            </a:r>
            <a:r>
              <a:rPr lang="ru-RU" sz="2400" dirty="0" smtClean="0">
                <a:solidFill>
                  <a:schemeClr val="tx2">
                    <a:lumMod val="75000"/>
                  </a:schemeClr>
                </a:solidFill>
                <a:latin typeface="Book Antiqua" pitchFamily="18" charset="0"/>
              </a:rPr>
              <a:t>»;</a:t>
            </a:r>
          </a:p>
          <a:p>
            <a:r>
              <a:rPr lang="ru-RU" sz="2400" dirty="0">
                <a:solidFill>
                  <a:schemeClr val="tx2">
                    <a:lumMod val="75000"/>
                  </a:schemeClr>
                </a:solidFill>
                <a:latin typeface="Book Antiqua" pitchFamily="18" charset="0"/>
              </a:rPr>
              <a:t>увеличение объемов благоустроенных общественных пространств поселка</a:t>
            </a:r>
            <a:r>
              <a:rPr lang="ru-RU" sz="2400" dirty="0" smtClean="0">
                <a:solidFill>
                  <a:schemeClr val="tx2">
                    <a:lumMod val="75000"/>
                  </a:schemeClr>
                </a:solidFill>
                <a:latin typeface="Book Antiqua" pitchFamily="18" charset="0"/>
              </a:rPr>
              <a:t>;</a:t>
            </a:r>
          </a:p>
          <a:p>
            <a:r>
              <a:rPr lang="ru-RU" sz="2400" dirty="0">
                <a:solidFill>
                  <a:schemeClr val="tx2">
                    <a:lumMod val="75000"/>
                  </a:schemeClr>
                </a:solidFill>
                <a:latin typeface="Book Antiqua" pitchFamily="18" charset="0"/>
              </a:rPr>
              <a:t>повышение качества внешнего благоустройства территорий общего пользования;</a:t>
            </a:r>
            <a:endParaRPr lang="ru-RU" sz="2400" dirty="0" smtClean="0">
              <a:solidFill>
                <a:schemeClr val="tx2">
                  <a:lumMod val="75000"/>
                </a:schemeClr>
              </a:solidFill>
              <a:latin typeface="Book Antiqua" pitchFamily="18" charset="0"/>
            </a:endParaRPr>
          </a:p>
          <a:p>
            <a:r>
              <a:rPr lang="ru-RU" sz="2600" dirty="0">
                <a:solidFill>
                  <a:schemeClr val="tx2">
                    <a:lumMod val="75000"/>
                  </a:schemeClr>
                </a:solidFill>
                <a:latin typeface="Book Antiqua" pitchFamily="18" charset="0"/>
              </a:rPr>
              <a:t>озеленение территорий и улучшение художественно – ландшафтного облика, санитарного состояния поселка</a:t>
            </a:r>
            <a:r>
              <a:rPr lang="ru-RU" sz="2600" dirty="0" smtClean="0">
                <a:solidFill>
                  <a:schemeClr val="tx2">
                    <a:lumMod val="75000"/>
                  </a:schemeClr>
                </a:solidFill>
                <a:latin typeface="Book Antiqua" pitchFamily="18" charset="0"/>
              </a:rPr>
              <a:t>;</a:t>
            </a:r>
          </a:p>
          <a:p>
            <a:r>
              <a:rPr lang="ru-RU" sz="2600" dirty="0">
                <a:solidFill>
                  <a:schemeClr val="tx2">
                    <a:lumMod val="75000"/>
                  </a:schemeClr>
                </a:solidFill>
                <a:latin typeface="Book Antiqua" pitchFamily="18" charset="0"/>
              </a:rPr>
              <a:t>создание условий для отдыха, комфортного и безопасного передвижения различных категорий граждан.</a:t>
            </a:r>
          </a:p>
          <a:p>
            <a:endParaRPr lang="ru-RU"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400" dirty="0" smtClean="0">
                <a:solidFill>
                  <a:schemeClr val="tx2">
                    <a:lumMod val="75000"/>
                  </a:schemeClr>
                </a:solidFill>
                <a:latin typeface="Book Antiqua" pitchFamily="18" charset="0"/>
              </a:rPr>
              <a:t>Сведения о показателях (индикаторах) муниципальной программы «Формирование комфортной городской среды» на 2017 год</a:t>
            </a:r>
            <a:endParaRPr lang="ru-RU" sz="2400" dirty="0">
              <a:solidFill>
                <a:schemeClr val="tx2">
                  <a:lumMod val="75000"/>
                </a:schemeClr>
              </a:solidFill>
              <a:latin typeface="Book Antiqua" pitchFamily="18" charset="0"/>
            </a:endParaRPr>
          </a:p>
        </p:txBody>
      </p:sp>
      <p:graphicFrame>
        <p:nvGraphicFramePr>
          <p:cNvPr id="4" name="Содержимое 3"/>
          <p:cNvGraphicFramePr>
            <a:graphicFrameLocks noGrp="1"/>
          </p:cNvGraphicFramePr>
          <p:nvPr>
            <p:ph idx="1"/>
          </p:nvPr>
        </p:nvGraphicFramePr>
        <p:xfrm>
          <a:off x="457200" y="1600200"/>
          <a:ext cx="8229600" cy="4757759"/>
        </p:xfrm>
        <a:graphic>
          <a:graphicData uri="http://schemas.openxmlformats.org/drawingml/2006/table">
            <a:tbl>
              <a:tblPr firstRow="1" bandRow="1">
                <a:tableStyleId>{5C22544A-7EE6-4342-B048-85BDC9FD1C3A}</a:tableStyleId>
              </a:tblPr>
              <a:tblGrid>
                <a:gridCol w="685776"/>
                <a:gridCol w="3929090"/>
                <a:gridCol w="1557334"/>
                <a:gridCol w="2057400"/>
              </a:tblGrid>
              <a:tr h="875150">
                <a:tc>
                  <a:txBody>
                    <a:bodyPr/>
                    <a:lstStyle/>
                    <a:p>
                      <a:pPr algn="ctr"/>
                      <a:r>
                        <a:rPr lang="ru-RU" dirty="0" smtClean="0">
                          <a:latin typeface="Book Antiqua" pitchFamily="18" charset="0"/>
                        </a:rPr>
                        <a:t>№</a:t>
                      </a:r>
                      <a:endParaRPr lang="ru-RU" dirty="0">
                        <a:latin typeface="Book Antiqua" pitchFamily="18" charset="0"/>
                      </a:endParaRPr>
                    </a:p>
                  </a:txBody>
                  <a:tcPr/>
                </a:tc>
                <a:tc>
                  <a:txBody>
                    <a:bodyPr/>
                    <a:lstStyle/>
                    <a:p>
                      <a:pPr algn="ctr"/>
                      <a:r>
                        <a:rPr lang="ru-RU" sz="1800" b="1" kern="1200" dirty="0" smtClean="0">
                          <a:solidFill>
                            <a:schemeClr val="lt1"/>
                          </a:solidFill>
                          <a:latin typeface="Book Antiqua" pitchFamily="18" charset="0"/>
                          <a:ea typeface="+mn-ea"/>
                          <a:cs typeface="+mn-cs"/>
                        </a:rPr>
                        <a:t>Наименование показателя (индикатора)</a:t>
                      </a:r>
                      <a:endParaRPr lang="ru-RU" dirty="0">
                        <a:latin typeface="Book Antiqua" pitchFamily="18" charset="0"/>
                      </a:endParaRPr>
                    </a:p>
                  </a:txBody>
                  <a:tcPr/>
                </a:tc>
                <a:tc>
                  <a:txBody>
                    <a:bodyPr/>
                    <a:lstStyle/>
                    <a:p>
                      <a:pPr algn="ctr"/>
                      <a:r>
                        <a:rPr lang="ru-RU" sz="1800" b="1" kern="1200" dirty="0" smtClean="0">
                          <a:solidFill>
                            <a:schemeClr val="lt1"/>
                          </a:solidFill>
                          <a:latin typeface="Book Antiqua" pitchFamily="18" charset="0"/>
                          <a:ea typeface="+mn-ea"/>
                          <a:cs typeface="+mn-cs"/>
                        </a:rPr>
                        <a:t>Единица измерения</a:t>
                      </a:r>
                      <a:endParaRPr lang="ru-RU" dirty="0">
                        <a:latin typeface="Book Antiqua" pitchFamily="18" charset="0"/>
                      </a:endParaRPr>
                    </a:p>
                  </a:txBody>
                  <a:tcPr/>
                </a:tc>
                <a:tc>
                  <a:txBody>
                    <a:bodyPr/>
                    <a:lstStyle/>
                    <a:p>
                      <a:pPr algn="ctr"/>
                      <a:r>
                        <a:rPr lang="ru-RU" sz="1800" b="1" kern="1200" dirty="0" smtClean="0">
                          <a:solidFill>
                            <a:schemeClr val="lt1"/>
                          </a:solidFill>
                          <a:latin typeface="Book Antiqua" pitchFamily="18" charset="0"/>
                          <a:ea typeface="+mn-ea"/>
                          <a:cs typeface="+mn-cs"/>
                        </a:rPr>
                        <a:t>Значения показателей</a:t>
                      </a:r>
                      <a:endParaRPr lang="ru-RU" dirty="0">
                        <a:latin typeface="Book Antiqua" pitchFamily="18" charset="0"/>
                      </a:endParaRPr>
                    </a:p>
                  </a:txBody>
                  <a:tcPr/>
                </a:tc>
              </a:tr>
              <a:tr h="875150">
                <a:tc>
                  <a:txBody>
                    <a:bodyPr/>
                    <a:lstStyle/>
                    <a:p>
                      <a:pPr algn="ctr"/>
                      <a:r>
                        <a:rPr lang="ru-RU" dirty="0" smtClean="0">
                          <a:latin typeface="Book Antiqua" pitchFamily="18" charset="0"/>
                        </a:rPr>
                        <a:t>1</a:t>
                      </a:r>
                      <a:endParaRPr lang="ru-RU" dirty="0">
                        <a:latin typeface="Book Antiqua" pitchFamily="18" charset="0"/>
                      </a:endParaRPr>
                    </a:p>
                  </a:txBody>
                  <a:tcPr/>
                </a:tc>
                <a:tc>
                  <a:txBody>
                    <a:bodyPr/>
                    <a:lstStyle/>
                    <a:p>
                      <a:pPr algn="ctr"/>
                      <a:r>
                        <a:rPr lang="ru-RU" sz="1800" kern="1200" dirty="0" smtClean="0">
                          <a:solidFill>
                            <a:schemeClr val="dk1"/>
                          </a:solidFill>
                          <a:latin typeface="Book Antiqua" pitchFamily="18" charset="0"/>
                          <a:ea typeface="+mn-ea"/>
                          <a:cs typeface="+mn-cs"/>
                        </a:rPr>
                        <a:t>Количество отремонтированных дворовых проездов</a:t>
                      </a:r>
                      <a:endParaRPr lang="ru-RU" dirty="0">
                        <a:latin typeface="Book Antiqua" pitchFamily="18" charset="0"/>
                      </a:endParaRPr>
                    </a:p>
                  </a:txBody>
                  <a:tcPr/>
                </a:tc>
                <a:tc>
                  <a:txBody>
                    <a:bodyPr/>
                    <a:lstStyle/>
                    <a:p>
                      <a:pPr algn="ctr"/>
                      <a:r>
                        <a:rPr lang="ru-RU" dirty="0" smtClean="0">
                          <a:latin typeface="Book Antiqua" pitchFamily="18" charset="0"/>
                        </a:rPr>
                        <a:t>ед.</a:t>
                      </a:r>
                      <a:endParaRPr lang="ru-RU" dirty="0">
                        <a:latin typeface="Book Antiqua" pitchFamily="18" charset="0"/>
                      </a:endParaRPr>
                    </a:p>
                  </a:txBody>
                  <a:tcPr/>
                </a:tc>
                <a:tc>
                  <a:txBody>
                    <a:bodyPr/>
                    <a:lstStyle/>
                    <a:p>
                      <a:pPr algn="ctr"/>
                      <a:r>
                        <a:rPr lang="ru-RU" dirty="0" smtClean="0">
                          <a:latin typeface="Book Antiqua" pitchFamily="18" charset="0"/>
                        </a:rPr>
                        <a:t>3</a:t>
                      </a:r>
                      <a:endParaRPr lang="ru-RU" dirty="0">
                        <a:latin typeface="Book Antiqua" pitchFamily="18" charset="0"/>
                      </a:endParaRPr>
                    </a:p>
                  </a:txBody>
                  <a:tcPr/>
                </a:tc>
              </a:tr>
              <a:tr h="1250214">
                <a:tc>
                  <a:txBody>
                    <a:bodyPr/>
                    <a:lstStyle/>
                    <a:p>
                      <a:pPr algn="ctr"/>
                      <a:r>
                        <a:rPr lang="ru-RU" dirty="0" smtClean="0">
                          <a:latin typeface="Book Antiqua" pitchFamily="18" charset="0"/>
                        </a:rPr>
                        <a:t>2</a:t>
                      </a:r>
                      <a:endParaRPr lang="ru-RU" dirty="0">
                        <a:latin typeface="Book Antiqua" pitchFamily="18" charset="0"/>
                      </a:endParaRPr>
                    </a:p>
                  </a:txBody>
                  <a:tcPr/>
                </a:tc>
                <a:tc>
                  <a:txBody>
                    <a:bodyPr/>
                    <a:lstStyle/>
                    <a:p>
                      <a:pPr algn="ctr"/>
                      <a:r>
                        <a:rPr lang="ru-RU" sz="1800" kern="1200" dirty="0" smtClean="0">
                          <a:solidFill>
                            <a:schemeClr val="dk1"/>
                          </a:solidFill>
                          <a:latin typeface="Book Antiqua" pitchFamily="18" charset="0"/>
                          <a:ea typeface="+mn-ea"/>
                          <a:cs typeface="+mn-cs"/>
                        </a:rPr>
                        <a:t>Общая площадь отремонтированных дворовых проездов</a:t>
                      </a:r>
                      <a:endParaRPr lang="ru-RU" dirty="0">
                        <a:latin typeface="Book Antiqua" pitchFamily="18" charset="0"/>
                      </a:endParaRPr>
                    </a:p>
                  </a:txBody>
                  <a:tcPr/>
                </a:tc>
                <a:tc>
                  <a:txBody>
                    <a:bodyPr/>
                    <a:lstStyle/>
                    <a:p>
                      <a:pPr algn="ctr"/>
                      <a:r>
                        <a:rPr lang="ru-RU" dirty="0" smtClean="0">
                          <a:latin typeface="Book Antiqua" pitchFamily="18" charset="0"/>
                        </a:rPr>
                        <a:t>кв.м.</a:t>
                      </a:r>
                      <a:endParaRPr lang="ru-RU" dirty="0">
                        <a:latin typeface="Book Antiqua" pitchFamily="18" charset="0"/>
                      </a:endParaRPr>
                    </a:p>
                  </a:txBody>
                  <a:tcPr/>
                </a:tc>
                <a:tc>
                  <a:txBody>
                    <a:bodyPr/>
                    <a:lstStyle/>
                    <a:p>
                      <a:pPr algn="ctr"/>
                      <a:r>
                        <a:rPr lang="ru-RU" dirty="0" smtClean="0">
                          <a:latin typeface="Book Antiqua" pitchFamily="18" charset="0"/>
                        </a:rPr>
                        <a:t>1835</a:t>
                      </a:r>
                      <a:endParaRPr lang="ru-RU" dirty="0">
                        <a:latin typeface="Book Antiqua" pitchFamily="18" charset="0"/>
                      </a:endParaRPr>
                    </a:p>
                  </a:txBody>
                  <a:tcPr/>
                </a:tc>
              </a:tr>
              <a:tr h="1250214">
                <a:tc>
                  <a:txBody>
                    <a:bodyPr/>
                    <a:lstStyle/>
                    <a:p>
                      <a:pPr algn="ctr"/>
                      <a:r>
                        <a:rPr lang="ru-RU" dirty="0" smtClean="0">
                          <a:latin typeface="Book Antiqua" pitchFamily="18" charset="0"/>
                        </a:rPr>
                        <a:t>3</a:t>
                      </a:r>
                      <a:endParaRPr lang="ru-RU" dirty="0">
                        <a:latin typeface="Book Antiqua" pitchFamily="18" charset="0"/>
                      </a:endParaRPr>
                    </a:p>
                  </a:txBody>
                  <a:tcPr/>
                </a:tc>
                <a:tc>
                  <a:txBody>
                    <a:bodyPr/>
                    <a:lstStyle/>
                    <a:p>
                      <a:pPr algn="ctr"/>
                      <a:r>
                        <a:rPr lang="ru-RU" sz="1800" kern="1200" dirty="0" smtClean="0">
                          <a:solidFill>
                            <a:schemeClr val="dk1"/>
                          </a:solidFill>
                          <a:latin typeface="Book Antiqua" pitchFamily="18" charset="0"/>
                          <a:ea typeface="+mn-ea"/>
                          <a:cs typeface="+mn-cs"/>
                        </a:rPr>
                        <a:t>Количество дворовых территорий оборудованных малыми архитектурными формами</a:t>
                      </a:r>
                      <a:endParaRPr lang="ru-RU" dirty="0">
                        <a:latin typeface="Book Antiqua" pitchFamily="18" charset="0"/>
                      </a:endParaRPr>
                    </a:p>
                  </a:txBody>
                  <a:tcPr/>
                </a:tc>
                <a:tc>
                  <a:txBody>
                    <a:bodyPr/>
                    <a:lstStyle/>
                    <a:p>
                      <a:pPr algn="ctr"/>
                      <a:r>
                        <a:rPr lang="ru-RU" dirty="0" smtClean="0">
                          <a:latin typeface="Book Antiqua" pitchFamily="18" charset="0"/>
                        </a:rPr>
                        <a:t>ед.</a:t>
                      </a:r>
                      <a:endParaRPr lang="ru-RU" dirty="0">
                        <a:latin typeface="Book Antiqua" pitchFamily="18" charset="0"/>
                      </a:endParaRPr>
                    </a:p>
                  </a:txBody>
                  <a:tcPr/>
                </a:tc>
                <a:tc>
                  <a:txBody>
                    <a:bodyPr/>
                    <a:lstStyle/>
                    <a:p>
                      <a:pPr algn="ctr"/>
                      <a:r>
                        <a:rPr lang="ru-RU" dirty="0" smtClean="0">
                          <a:latin typeface="Book Antiqua" pitchFamily="18" charset="0"/>
                        </a:rPr>
                        <a:t>2</a:t>
                      </a:r>
                      <a:endParaRPr lang="ru-RU" dirty="0">
                        <a:latin typeface="Book Antiqua" pitchFamily="18" charset="0"/>
                      </a:endParaRPr>
                    </a:p>
                  </a:txBody>
                  <a:tcPr/>
                </a:tc>
              </a:tr>
              <a:tr h="507031">
                <a:tc>
                  <a:txBody>
                    <a:bodyPr/>
                    <a:lstStyle/>
                    <a:p>
                      <a:pPr algn="ctr"/>
                      <a:r>
                        <a:rPr lang="ru-RU" dirty="0" smtClean="0">
                          <a:latin typeface="Book Antiqua" pitchFamily="18" charset="0"/>
                        </a:rPr>
                        <a:t>4</a:t>
                      </a:r>
                      <a:endParaRPr lang="ru-RU" dirty="0">
                        <a:latin typeface="Book Antiqua" pitchFamily="18" charset="0"/>
                      </a:endParaRPr>
                    </a:p>
                  </a:txBody>
                  <a:tcPr/>
                </a:tc>
                <a:tc>
                  <a:txBody>
                    <a:bodyPr/>
                    <a:lstStyle/>
                    <a:p>
                      <a:pPr algn="ctr"/>
                      <a:r>
                        <a:rPr lang="ru-RU" dirty="0" smtClean="0">
                          <a:latin typeface="Book Antiqua" pitchFamily="18" charset="0"/>
                        </a:rPr>
                        <a:t>Количество благополучателей</a:t>
                      </a:r>
                      <a:endParaRPr lang="ru-RU" dirty="0">
                        <a:latin typeface="Book Antiqua" pitchFamily="18" charset="0"/>
                      </a:endParaRPr>
                    </a:p>
                  </a:txBody>
                  <a:tcPr/>
                </a:tc>
                <a:tc>
                  <a:txBody>
                    <a:bodyPr/>
                    <a:lstStyle/>
                    <a:p>
                      <a:pPr algn="ctr"/>
                      <a:r>
                        <a:rPr lang="ru-RU" dirty="0" smtClean="0">
                          <a:latin typeface="Book Antiqua" pitchFamily="18" charset="0"/>
                        </a:rPr>
                        <a:t>чел.</a:t>
                      </a:r>
                      <a:endParaRPr lang="ru-RU" dirty="0">
                        <a:latin typeface="Book Antiqua" pitchFamily="18" charset="0"/>
                      </a:endParaRPr>
                    </a:p>
                  </a:txBody>
                  <a:tcPr/>
                </a:tc>
                <a:tc>
                  <a:txBody>
                    <a:bodyPr/>
                    <a:lstStyle/>
                    <a:p>
                      <a:pPr algn="ctr"/>
                      <a:r>
                        <a:rPr lang="ru-RU" dirty="0" smtClean="0">
                          <a:latin typeface="Book Antiqua" pitchFamily="18" charset="0"/>
                        </a:rPr>
                        <a:t>6123</a:t>
                      </a:r>
                      <a:endParaRPr lang="ru-RU" dirty="0">
                        <a:latin typeface="Book Antiqua" pitchFamily="18" charset="0"/>
                      </a:endParaRPr>
                    </a:p>
                  </a:txBody>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a:solidFill>
                  <a:schemeClr val="tx2">
                    <a:lumMod val="75000"/>
                  </a:schemeClr>
                </a:solidFill>
                <a:latin typeface="Book Antiqua" pitchFamily="18" charset="0"/>
              </a:rPr>
              <a:t>Реконструкция детской площадки по </a:t>
            </a:r>
            <a:r>
              <a:rPr lang="ru-RU" sz="3200" dirty="0" smtClean="0">
                <a:solidFill>
                  <a:schemeClr val="tx2">
                    <a:lumMod val="75000"/>
                  </a:schemeClr>
                </a:solidFill>
                <a:latin typeface="Book Antiqua" pitchFamily="18" charset="0"/>
              </a:rPr>
              <a:t>улице Заречная дом 31</a:t>
            </a:r>
            <a:endParaRPr lang="ru-RU" sz="3200" dirty="0">
              <a:solidFill>
                <a:schemeClr val="tx2">
                  <a:lumMod val="75000"/>
                </a:schemeClr>
              </a:solidFill>
              <a:latin typeface="Book Antiqua" pitchFamily="18" charset="0"/>
            </a:endParaRPr>
          </a:p>
        </p:txBody>
      </p:sp>
      <p:sp>
        <p:nvSpPr>
          <p:cNvPr id="3" name="Содержимое 2"/>
          <p:cNvSpPr>
            <a:spLocks noGrp="1"/>
          </p:cNvSpPr>
          <p:nvPr>
            <p:ph idx="1"/>
          </p:nvPr>
        </p:nvSpPr>
        <p:spPr>
          <a:xfrm>
            <a:off x="6286512" y="1428736"/>
            <a:ext cx="2714644" cy="5072098"/>
          </a:xfrm>
        </p:spPr>
        <p:txBody>
          <a:bodyPr>
            <a:normAutofit fontScale="55000" lnSpcReduction="20000"/>
          </a:bodyPr>
          <a:lstStyle/>
          <a:p>
            <a:pPr marL="0" algn="ctr">
              <a:buNone/>
            </a:pPr>
            <a:r>
              <a:rPr lang="ru-RU" dirty="0" smtClean="0">
                <a:solidFill>
                  <a:schemeClr val="tx2">
                    <a:lumMod val="75000"/>
                  </a:schemeClr>
                </a:solidFill>
                <a:latin typeface="Book Antiqua" pitchFamily="18" charset="0"/>
              </a:rPr>
              <a:t>Программой предусмотрено: </a:t>
            </a:r>
          </a:p>
          <a:p>
            <a:pPr marL="0" algn="ctr">
              <a:buNone/>
            </a:pPr>
            <a:endParaRPr lang="ru-RU" dirty="0" smtClean="0">
              <a:solidFill>
                <a:schemeClr val="tx2">
                  <a:lumMod val="75000"/>
                </a:schemeClr>
              </a:solidFill>
              <a:latin typeface="Book Antiqua" pitchFamily="18" charset="0"/>
            </a:endParaRPr>
          </a:p>
          <a:p>
            <a:pPr marL="0">
              <a:buNone/>
            </a:pPr>
            <a:r>
              <a:rPr lang="ru-RU" dirty="0" smtClean="0">
                <a:solidFill>
                  <a:schemeClr val="tx2">
                    <a:lumMod val="75000"/>
                  </a:schemeClr>
                </a:solidFill>
                <a:latin typeface="Book Antiqua" pitchFamily="18" charset="0"/>
              </a:rPr>
              <a:t>установка </a:t>
            </a:r>
            <a:r>
              <a:rPr lang="ru-RU" dirty="0">
                <a:solidFill>
                  <a:schemeClr val="tx2">
                    <a:lumMod val="75000"/>
                  </a:schemeClr>
                </a:solidFill>
                <a:latin typeface="Book Antiqua" pitchFamily="18" charset="0"/>
              </a:rPr>
              <a:t>малых архитектурных форм: </a:t>
            </a:r>
            <a:r>
              <a:rPr lang="ru-RU" dirty="0" smtClean="0">
                <a:solidFill>
                  <a:schemeClr val="tx2">
                    <a:lumMod val="75000"/>
                  </a:schemeClr>
                </a:solidFill>
                <a:latin typeface="Book Antiqua" pitchFamily="18" charset="0"/>
              </a:rPr>
              <a:t>игровое </a:t>
            </a:r>
            <a:r>
              <a:rPr lang="ru-RU" dirty="0">
                <a:solidFill>
                  <a:schemeClr val="tx2">
                    <a:lumMod val="75000"/>
                  </a:schemeClr>
                </a:solidFill>
                <a:latin typeface="Book Antiqua" pitchFamily="18" charset="0"/>
              </a:rPr>
              <a:t>и спортивное оборудование (песочница крытая, песочница для малышей, качель двойная, горки (2 шт.), карусели (2 шт.), горка для малышей, игровые фигуры, турник, спортивный комплекс, брусья гимнастические, ворота футбольные,  лавочки (5 шт.), урны для мусора (5 шт.), ограждение, освещение)</a:t>
            </a:r>
          </a:p>
        </p:txBody>
      </p:sp>
      <p:pic>
        <p:nvPicPr>
          <p:cNvPr id="3074" name="Picture 2"/>
          <p:cNvPicPr>
            <a:picLocks noChangeAspect="1" noChangeArrowheads="1"/>
          </p:cNvPicPr>
          <p:nvPr/>
        </p:nvPicPr>
        <p:blipFill>
          <a:blip r:embed="rId2"/>
          <a:srcRect/>
          <a:stretch>
            <a:fillRect/>
          </a:stretch>
        </p:blipFill>
        <p:spPr bwMode="auto">
          <a:xfrm>
            <a:off x="214282" y="1535933"/>
            <a:ext cx="4619604" cy="3464703"/>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a:stretch>
            <a:fillRect/>
          </a:stretch>
        </p:blipFill>
        <p:spPr bwMode="auto">
          <a:xfrm>
            <a:off x="714348" y="3714752"/>
            <a:ext cx="5413286" cy="264320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0" y="0"/>
            <a:ext cx="9610725" cy="7296150"/>
          </a:xfrm>
          <a:prstGeom prst="rect">
            <a:avLst/>
          </a:prstGeom>
          <a:noFill/>
          <a:ln w="9525">
            <a:noFill/>
            <a:miter lim="800000"/>
            <a:headEnd/>
            <a:tailEnd/>
          </a:ln>
          <a:effectLst/>
        </p:spPr>
      </p:pic>
      <p:sp>
        <p:nvSpPr>
          <p:cNvPr id="6" name="Прямоугольник 5"/>
          <p:cNvSpPr/>
          <p:nvPr/>
        </p:nvSpPr>
        <p:spPr>
          <a:xfrm rot="21255330">
            <a:off x="3753852" y="2565167"/>
            <a:ext cx="2893832" cy="25235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cxnSp>
        <p:nvCxnSpPr>
          <p:cNvPr id="8" name="Прямая со стрелкой 7"/>
          <p:cNvCxnSpPr/>
          <p:nvPr/>
        </p:nvCxnSpPr>
        <p:spPr>
          <a:xfrm rot="16200000" flipV="1">
            <a:off x="2428860" y="3857628"/>
            <a:ext cx="2428892" cy="285752"/>
          </a:xfrm>
          <a:prstGeom prst="straightConnector1">
            <a:avLst/>
          </a:prstGeom>
          <a:ln>
            <a:solidFill>
              <a:srgbClr val="FF0000"/>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11" name="Прямая со стрелкой 10"/>
          <p:cNvCxnSpPr/>
          <p:nvPr/>
        </p:nvCxnSpPr>
        <p:spPr>
          <a:xfrm rot="10800000" flipV="1">
            <a:off x="3929058" y="5072074"/>
            <a:ext cx="2857520" cy="285752"/>
          </a:xfrm>
          <a:prstGeom prst="straightConnector1">
            <a:avLst/>
          </a:prstGeom>
          <a:ln>
            <a:solidFill>
              <a:srgbClr val="FF0000"/>
            </a:solidFill>
            <a:headEnd type="stealth"/>
            <a:tailEnd type="stealth"/>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5286380" y="5214950"/>
            <a:ext cx="418704" cy="369332"/>
          </a:xfrm>
          <a:prstGeom prst="rect">
            <a:avLst/>
          </a:prstGeom>
          <a:noFill/>
        </p:spPr>
        <p:txBody>
          <a:bodyPr wrap="none" rtlCol="0">
            <a:spAutoFit/>
          </a:bodyPr>
          <a:lstStyle/>
          <a:p>
            <a:r>
              <a:rPr lang="ru-RU" dirty="0" smtClean="0">
                <a:solidFill>
                  <a:srgbClr val="FF0000"/>
                </a:solidFill>
              </a:rPr>
              <a:t>45</a:t>
            </a:r>
            <a:endParaRPr lang="ru-RU" dirty="0">
              <a:solidFill>
                <a:srgbClr val="FF0000"/>
              </a:solidFill>
            </a:endParaRPr>
          </a:p>
        </p:txBody>
      </p:sp>
      <p:sp>
        <p:nvSpPr>
          <p:cNvPr id="15" name="TextBox 14"/>
          <p:cNvSpPr txBox="1"/>
          <p:nvPr/>
        </p:nvSpPr>
        <p:spPr>
          <a:xfrm>
            <a:off x="3143240" y="3786190"/>
            <a:ext cx="418704" cy="369332"/>
          </a:xfrm>
          <a:prstGeom prst="rect">
            <a:avLst/>
          </a:prstGeom>
          <a:noFill/>
        </p:spPr>
        <p:txBody>
          <a:bodyPr wrap="none" rtlCol="0">
            <a:spAutoFit/>
          </a:bodyPr>
          <a:lstStyle/>
          <a:p>
            <a:r>
              <a:rPr lang="ru-RU" dirty="0" smtClean="0">
                <a:solidFill>
                  <a:srgbClr val="FF0000"/>
                </a:solidFill>
              </a:rPr>
              <a:t>40</a:t>
            </a:r>
            <a:endParaRPr lang="ru-RU" dirty="0">
              <a:solidFill>
                <a:srgbClr val="FF0000"/>
              </a:solidFill>
            </a:endParaRPr>
          </a:p>
        </p:txBody>
      </p:sp>
      <p:sp>
        <p:nvSpPr>
          <p:cNvPr id="19" name="TextBox 18"/>
          <p:cNvSpPr txBox="1"/>
          <p:nvPr/>
        </p:nvSpPr>
        <p:spPr>
          <a:xfrm>
            <a:off x="714348" y="928670"/>
            <a:ext cx="7858180" cy="1077218"/>
          </a:xfrm>
          <a:prstGeom prst="rect">
            <a:avLst/>
          </a:prstGeom>
          <a:noFill/>
        </p:spPr>
        <p:txBody>
          <a:bodyPr wrap="square" rtlCol="0">
            <a:spAutoFit/>
          </a:bodyPr>
          <a:lstStyle/>
          <a:p>
            <a:pPr algn="ctr"/>
            <a:r>
              <a:rPr lang="ru-RU" sz="3200" b="1" dirty="0" smtClean="0">
                <a:solidFill>
                  <a:schemeClr val="bg1">
                    <a:lumMod val="85000"/>
                  </a:schemeClr>
                </a:solidFill>
                <a:latin typeface="Book Antiqua" pitchFamily="18" charset="0"/>
              </a:rPr>
              <a:t>Схема расположения детской площадки по улице Заречная дом 31</a:t>
            </a:r>
            <a:endParaRPr lang="ru-RU" sz="3200" b="1" dirty="0">
              <a:solidFill>
                <a:schemeClr val="bg1">
                  <a:lumMod val="85000"/>
                </a:schemeClr>
              </a:solidFill>
              <a:latin typeface="Book Antiqua"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Прямоугольник 34"/>
          <p:cNvSpPr/>
          <p:nvPr/>
        </p:nvSpPr>
        <p:spPr>
          <a:xfrm>
            <a:off x="6429388" y="714356"/>
            <a:ext cx="2571768" cy="57150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 name="Прямоугольник 2"/>
          <p:cNvSpPr/>
          <p:nvPr/>
        </p:nvSpPr>
        <p:spPr>
          <a:xfrm>
            <a:off x="571472" y="785794"/>
            <a:ext cx="5572164" cy="5000660"/>
          </a:xfrm>
          <a:prstGeom prst="rect">
            <a:avLst/>
          </a:prstGeom>
          <a:solidFill>
            <a:schemeClr val="tx2">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4" name="Рисунок 3"/>
          <p:cNvPicPr/>
          <p:nvPr/>
        </p:nvPicPr>
        <p:blipFill>
          <a:blip r:embed="rId3" cstate="print"/>
          <a:stretch>
            <a:fillRect/>
          </a:stretch>
        </p:blipFill>
        <p:spPr>
          <a:xfrm>
            <a:off x="5072066" y="4143380"/>
            <a:ext cx="571504" cy="500066"/>
          </a:xfrm>
          <a:prstGeom prst="rect">
            <a:avLst/>
          </a:prstGeom>
        </p:spPr>
      </p:pic>
      <p:pic>
        <p:nvPicPr>
          <p:cNvPr id="5" name="Рисунок 4"/>
          <p:cNvPicPr/>
          <p:nvPr/>
        </p:nvPicPr>
        <p:blipFill>
          <a:blip r:embed="rId4" cstate="print"/>
          <a:stretch>
            <a:fillRect/>
          </a:stretch>
        </p:blipFill>
        <p:spPr>
          <a:xfrm>
            <a:off x="4500562" y="1714488"/>
            <a:ext cx="571504" cy="571504"/>
          </a:xfrm>
          <a:prstGeom prst="rect">
            <a:avLst/>
          </a:prstGeom>
        </p:spPr>
      </p:pic>
      <p:pic>
        <p:nvPicPr>
          <p:cNvPr id="6" name="Рисунок 5"/>
          <p:cNvPicPr/>
          <p:nvPr/>
        </p:nvPicPr>
        <p:blipFill>
          <a:blip r:embed="rId5" cstate="print"/>
          <a:srcRect/>
          <a:stretch>
            <a:fillRect/>
          </a:stretch>
        </p:blipFill>
        <p:spPr bwMode="auto">
          <a:xfrm rot="16200000">
            <a:off x="3890952" y="3609982"/>
            <a:ext cx="928694" cy="566729"/>
          </a:xfrm>
          <a:prstGeom prst="rect">
            <a:avLst/>
          </a:prstGeom>
          <a:noFill/>
          <a:ln w="9525">
            <a:noFill/>
            <a:miter lim="800000"/>
            <a:headEnd/>
            <a:tailEnd/>
          </a:ln>
        </p:spPr>
      </p:pic>
      <p:pic>
        <p:nvPicPr>
          <p:cNvPr id="7" name="Рисунок 6"/>
          <p:cNvPicPr/>
          <p:nvPr/>
        </p:nvPicPr>
        <p:blipFill>
          <a:blip r:embed="rId6" cstate="print"/>
          <a:stretch>
            <a:fillRect/>
          </a:stretch>
        </p:blipFill>
        <p:spPr>
          <a:xfrm rot="10800000">
            <a:off x="4000496" y="2357430"/>
            <a:ext cx="1643074" cy="714380"/>
          </a:xfrm>
          <a:prstGeom prst="rect">
            <a:avLst/>
          </a:prstGeom>
        </p:spPr>
      </p:pic>
      <p:pic>
        <p:nvPicPr>
          <p:cNvPr id="8" name="Рисунок 7"/>
          <p:cNvPicPr/>
          <p:nvPr/>
        </p:nvPicPr>
        <p:blipFill>
          <a:blip r:embed="rId7" cstate="print"/>
          <a:stretch>
            <a:fillRect/>
          </a:stretch>
        </p:blipFill>
        <p:spPr>
          <a:xfrm>
            <a:off x="6500826" y="1071546"/>
            <a:ext cx="642943" cy="357190"/>
          </a:xfrm>
          <a:prstGeom prst="rect">
            <a:avLst/>
          </a:prstGeom>
        </p:spPr>
      </p:pic>
      <p:pic>
        <p:nvPicPr>
          <p:cNvPr id="9" name="Рисунок 8"/>
          <p:cNvPicPr/>
          <p:nvPr/>
        </p:nvPicPr>
        <p:blipFill>
          <a:blip r:embed="rId8" cstate="print"/>
          <a:stretch>
            <a:fillRect/>
          </a:stretch>
        </p:blipFill>
        <p:spPr>
          <a:xfrm>
            <a:off x="5214942" y="1785926"/>
            <a:ext cx="428628" cy="428628"/>
          </a:xfrm>
          <a:prstGeom prst="rect">
            <a:avLst/>
          </a:prstGeom>
        </p:spPr>
      </p:pic>
      <p:pic>
        <p:nvPicPr>
          <p:cNvPr id="10" name="Рисунок 9"/>
          <p:cNvPicPr/>
          <p:nvPr/>
        </p:nvPicPr>
        <p:blipFill>
          <a:blip r:embed="rId9" cstate="print"/>
          <a:stretch>
            <a:fillRect/>
          </a:stretch>
        </p:blipFill>
        <p:spPr>
          <a:xfrm>
            <a:off x="5214942" y="3500438"/>
            <a:ext cx="428628" cy="428628"/>
          </a:xfrm>
          <a:prstGeom prst="rect">
            <a:avLst/>
          </a:prstGeom>
        </p:spPr>
      </p:pic>
      <p:pic>
        <p:nvPicPr>
          <p:cNvPr id="11" name="Рисунок 10"/>
          <p:cNvPicPr/>
          <p:nvPr/>
        </p:nvPicPr>
        <p:blipFill>
          <a:blip r:embed="rId10" cstate="print"/>
          <a:stretch>
            <a:fillRect/>
          </a:stretch>
        </p:blipFill>
        <p:spPr>
          <a:xfrm>
            <a:off x="4143372" y="4429132"/>
            <a:ext cx="428628" cy="1057067"/>
          </a:xfrm>
          <a:prstGeom prst="rect">
            <a:avLst/>
          </a:prstGeom>
        </p:spPr>
      </p:pic>
      <p:pic>
        <p:nvPicPr>
          <p:cNvPr id="12" name="Рисунок 11"/>
          <p:cNvPicPr/>
          <p:nvPr/>
        </p:nvPicPr>
        <p:blipFill>
          <a:blip r:embed="rId11" cstate="print"/>
          <a:stretch>
            <a:fillRect/>
          </a:stretch>
        </p:blipFill>
        <p:spPr>
          <a:xfrm rot="16200000">
            <a:off x="5857885" y="1714487"/>
            <a:ext cx="357189" cy="71438"/>
          </a:xfrm>
          <a:prstGeom prst="rect">
            <a:avLst/>
          </a:prstGeom>
        </p:spPr>
      </p:pic>
      <p:pic>
        <p:nvPicPr>
          <p:cNvPr id="13" name="Рисунок 12"/>
          <p:cNvPicPr/>
          <p:nvPr/>
        </p:nvPicPr>
        <p:blipFill>
          <a:blip r:embed="rId12" cstate="print"/>
          <a:stretch>
            <a:fillRect/>
          </a:stretch>
        </p:blipFill>
        <p:spPr>
          <a:xfrm>
            <a:off x="5967419" y="1938321"/>
            <a:ext cx="142875" cy="142875"/>
          </a:xfrm>
          <a:prstGeom prst="rect">
            <a:avLst/>
          </a:prstGeom>
        </p:spPr>
      </p:pic>
      <p:pic>
        <p:nvPicPr>
          <p:cNvPr id="14" name="Рисунок 13"/>
          <p:cNvPicPr/>
          <p:nvPr/>
        </p:nvPicPr>
        <p:blipFill>
          <a:blip r:embed="rId13" cstate="print"/>
          <a:stretch>
            <a:fillRect/>
          </a:stretch>
        </p:blipFill>
        <p:spPr>
          <a:xfrm>
            <a:off x="4714876" y="4786322"/>
            <a:ext cx="1214446" cy="714380"/>
          </a:xfrm>
          <a:prstGeom prst="rect">
            <a:avLst/>
          </a:prstGeom>
        </p:spPr>
      </p:pic>
      <p:pic>
        <p:nvPicPr>
          <p:cNvPr id="17" name="Рисунок 16"/>
          <p:cNvPicPr/>
          <p:nvPr/>
        </p:nvPicPr>
        <p:blipFill>
          <a:blip r:embed="rId14"/>
          <a:stretch>
            <a:fillRect/>
          </a:stretch>
        </p:blipFill>
        <p:spPr>
          <a:xfrm>
            <a:off x="562236" y="785794"/>
            <a:ext cx="5581400" cy="52966"/>
          </a:xfrm>
          <a:prstGeom prst="rect">
            <a:avLst/>
          </a:prstGeom>
        </p:spPr>
      </p:pic>
      <p:pic>
        <p:nvPicPr>
          <p:cNvPr id="23" name="Рисунок 22"/>
          <p:cNvPicPr/>
          <p:nvPr/>
        </p:nvPicPr>
        <p:blipFill>
          <a:blip r:embed="rId15" cstate="print"/>
          <a:stretch>
            <a:fillRect/>
          </a:stretch>
        </p:blipFill>
        <p:spPr>
          <a:xfrm>
            <a:off x="6500826" y="928670"/>
            <a:ext cx="714380" cy="45719"/>
          </a:xfrm>
          <a:prstGeom prst="rect">
            <a:avLst/>
          </a:prstGeom>
        </p:spPr>
      </p:pic>
      <p:pic>
        <p:nvPicPr>
          <p:cNvPr id="26" name="Рисунок 25"/>
          <p:cNvPicPr/>
          <p:nvPr/>
        </p:nvPicPr>
        <p:blipFill>
          <a:blip r:embed="rId12" cstate="print"/>
          <a:stretch>
            <a:fillRect/>
          </a:stretch>
        </p:blipFill>
        <p:spPr>
          <a:xfrm>
            <a:off x="5961072" y="4164018"/>
            <a:ext cx="142875" cy="142875"/>
          </a:xfrm>
          <a:prstGeom prst="rect">
            <a:avLst/>
          </a:prstGeom>
        </p:spPr>
      </p:pic>
      <p:pic>
        <p:nvPicPr>
          <p:cNvPr id="28" name="Рисунок 27"/>
          <p:cNvPicPr/>
          <p:nvPr/>
        </p:nvPicPr>
        <p:blipFill>
          <a:blip r:embed="rId12" cstate="print"/>
          <a:stretch>
            <a:fillRect/>
          </a:stretch>
        </p:blipFill>
        <p:spPr>
          <a:xfrm>
            <a:off x="5954722" y="2716208"/>
            <a:ext cx="142875" cy="142875"/>
          </a:xfrm>
          <a:prstGeom prst="rect">
            <a:avLst/>
          </a:prstGeom>
        </p:spPr>
      </p:pic>
      <p:pic>
        <p:nvPicPr>
          <p:cNvPr id="29" name="Рисунок 28"/>
          <p:cNvPicPr/>
          <p:nvPr/>
        </p:nvPicPr>
        <p:blipFill>
          <a:blip r:embed="rId12" cstate="print"/>
          <a:stretch>
            <a:fillRect/>
          </a:stretch>
        </p:blipFill>
        <p:spPr>
          <a:xfrm>
            <a:off x="3462326" y="3638552"/>
            <a:ext cx="142875" cy="142875"/>
          </a:xfrm>
          <a:prstGeom prst="rect">
            <a:avLst/>
          </a:prstGeom>
        </p:spPr>
      </p:pic>
      <p:pic>
        <p:nvPicPr>
          <p:cNvPr id="30" name="Рисунок 29"/>
          <p:cNvPicPr/>
          <p:nvPr/>
        </p:nvPicPr>
        <p:blipFill>
          <a:blip r:embed="rId11" cstate="print"/>
          <a:stretch>
            <a:fillRect/>
          </a:stretch>
        </p:blipFill>
        <p:spPr>
          <a:xfrm rot="16200000">
            <a:off x="3357555" y="2500305"/>
            <a:ext cx="357189" cy="71438"/>
          </a:xfrm>
          <a:prstGeom prst="rect">
            <a:avLst/>
          </a:prstGeom>
        </p:spPr>
      </p:pic>
      <p:pic>
        <p:nvPicPr>
          <p:cNvPr id="31" name="Рисунок 30"/>
          <p:cNvPicPr/>
          <p:nvPr/>
        </p:nvPicPr>
        <p:blipFill>
          <a:blip r:embed="rId11" cstate="print"/>
          <a:stretch>
            <a:fillRect/>
          </a:stretch>
        </p:blipFill>
        <p:spPr>
          <a:xfrm rot="16200000">
            <a:off x="3357555" y="3929065"/>
            <a:ext cx="357189" cy="71438"/>
          </a:xfrm>
          <a:prstGeom prst="rect">
            <a:avLst/>
          </a:prstGeom>
        </p:spPr>
      </p:pic>
      <p:pic>
        <p:nvPicPr>
          <p:cNvPr id="32" name="Рисунок 31"/>
          <p:cNvPicPr/>
          <p:nvPr/>
        </p:nvPicPr>
        <p:blipFill>
          <a:blip r:embed="rId11" cstate="print"/>
          <a:stretch>
            <a:fillRect/>
          </a:stretch>
        </p:blipFill>
        <p:spPr>
          <a:xfrm rot="16200000">
            <a:off x="5857885" y="3929065"/>
            <a:ext cx="357189" cy="71438"/>
          </a:xfrm>
          <a:prstGeom prst="rect">
            <a:avLst/>
          </a:prstGeom>
        </p:spPr>
      </p:pic>
      <p:pic>
        <p:nvPicPr>
          <p:cNvPr id="33" name="Рисунок 32"/>
          <p:cNvPicPr/>
          <p:nvPr/>
        </p:nvPicPr>
        <p:blipFill>
          <a:blip r:embed="rId11" cstate="print"/>
          <a:stretch>
            <a:fillRect/>
          </a:stretch>
        </p:blipFill>
        <p:spPr>
          <a:xfrm rot="16200000">
            <a:off x="5851534" y="2489194"/>
            <a:ext cx="357189" cy="71438"/>
          </a:xfrm>
          <a:prstGeom prst="rect">
            <a:avLst/>
          </a:prstGeom>
        </p:spPr>
      </p:pic>
      <p:pic>
        <p:nvPicPr>
          <p:cNvPr id="36" name="Рисунок 35"/>
          <p:cNvPicPr/>
          <p:nvPr/>
        </p:nvPicPr>
        <p:blipFill>
          <a:blip r:embed="rId16" cstate="print"/>
          <a:stretch>
            <a:fillRect/>
          </a:stretch>
        </p:blipFill>
        <p:spPr>
          <a:xfrm>
            <a:off x="6500826" y="1500174"/>
            <a:ext cx="285752" cy="285752"/>
          </a:xfrm>
          <a:prstGeom prst="rect">
            <a:avLst/>
          </a:prstGeom>
        </p:spPr>
      </p:pic>
      <p:pic>
        <p:nvPicPr>
          <p:cNvPr id="37" name="Рисунок 36"/>
          <p:cNvPicPr/>
          <p:nvPr/>
        </p:nvPicPr>
        <p:blipFill>
          <a:blip r:embed="rId17" cstate="print"/>
          <a:stretch>
            <a:fillRect/>
          </a:stretch>
        </p:blipFill>
        <p:spPr>
          <a:xfrm>
            <a:off x="4500562" y="928670"/>
            <a:ext cx="1143008" cy="642942"/>
          </a:xfrm>
          <a:prstGeom prst="rect">
            <a:avLst/>
          </a:prstGeom>
        </p:spPr>
      </p:pic>
      <p:pic>
        <p:nvPicPr>
          <p:cNvPr id="39" name="Рисунок 38"/>
          <p:cNvPicPr/>
          <p:nvPr/>
        </p:nvPicPr>
        <p:blipFill>
          <a:blip r:embed="rId18" cstate="print"/>
          <a:stretch>
            <a:fillRect/>
          </a:stretch>
        </p:blipFill>
        <p:spPr>
          <a:xfrm>
            <a:off x="6500826" y="2428868"/>
            <a:ext cx="1285884" cy="442782"/>
          </a:xfrm>
          <a:prstGeom prst="rect">
            <a:avLst/>
          </a:prstGeom>
        </p:spPr>
      </p:pic>
      <p:pic>
        <p:nvPicPr>
          <p:cNvPr id="40" name="Рисунок 39"/>
          <p:cNvPicPr/>
          <p:nvPr/>
        </p:nvPicPr>
        <p:blipFill>
          <a:blip r:embed="rId9" cstate="print"/>
          <a:stretch>
            <a:fillRect/>
          </a:stretch>
        </p:blipFill>
        <p:spPr>
          <a:xfrm>
            <a:off x="6500826" y="2928934"/>
            <a:ext cx="428628" cy="428628"/>
          </a:xfrm>
          <a:prstGeom prst="rect">
            <a:avLst/>
          </a:prstGeom>
        </p:spPr>
      </p:pic>
      <p:pic>
        <p:nvPicPr>
          <p:cNvPr id="41" name="Рисунок 40"/>
          <p:cNvPicPr/>
          <p:nvPr/>
        </p:nvPicPr>
        <p:blipFill>
          <a:blip r:embed="rId19" cstate="print"/>
          <a:stretch>
            <a:fillRect/>
          </a:stretch>
        </p:blipFill>
        <p:spPr>
          <a:xfrm>
            <a:off x="6858016" y="1500174"/>
            <a:ext cx="285752" cy="285752"/>
          </a:xfrm>
          <a:prstGeom prst="rect">
            <a:avLst/>
          </a:prstGeom>
        </p:spPr>
      </p:pic>
      <p:pic>
        <p:nvPicPr>
          <p:cNvPr id="42" name="Рисунок 41"/>
          <p:cNvPicPr/>
          <p:nvPr/>
        </p:nvPicPr>
        <p:blipFill>
          <a:blip r:embed="rId20" cstate="print"/>
          <a:srcRect/>
          <a:stretch>
            <a:fillRect/>
          </a:stretch>
        </p:blipFill>
        <p:spPr bwMode="auto">
          <a:xfrm>
            <a:off x="6500826" y="3429000"/>
            <a:ext cx="500066" cy="142876"/>
          </a:xfrm>
          <a:prstGeom prst="rect">
            <a:avLst/>
          </a:prstGeom>
          <a:noFill/>
          <a:ln w="9525">
            <a:noFill/>
            <a:miter lim="800000"/>
            <a:headEnd/>
            <a:tailEnd/>
          </a:ln>
        </p:spPr>
      </p:pic>
      <p:pic>
        <p:nvPicPr>
          <p:cNvPr id="43" name="Рисунок 42"/>
          <p:cNvPicPr/>
          <p:nvPr/>
        </p:nvPicPr>
        <p:blipFill>
          <a:blip r:embed="rId21" cstate="print"/>
          <a:stretch>
            <a:fillRect/>
          </a:stretch>
        </p:blipFill>
        <p:spPr>
          <a:xfrm>
            <a:off x="6500826" y="3643314"/>
            <a:ext cx="1071570" cy="357190"/>
          </a:xfrm>
          <a:prstGeom prst="rect">
            <a:avLst/>
          </a:prstGeom>
        </p:spPr>
      </p:pic>
      <p:pic>
        <p:nvPicPr>
          <p:cNvPr id="2050" name="Picture 2"/>
          <p:cNvPicPr>
            <a:picLocks noChangeAspect="1" noChangeArrowheads="1"/>
          </p:cNvPicPr>
          <p:nvPr/>
        </p:nvPicPr>
        <p:blipFill>
          <a:blip r:embed="rId22"/>
          <a:srcRect/>
          <a:stretch>
            <a:fillRect/>
          </a:stretch>
        </p:blipFill>
        <p:spPr bwMode="auto">
          <a:xfrm rot="16200000">
            <a:off x="-20286" y="2020496"/>
            <a:ext cx="4086230" cy="2474085"/>
          </a:xfrm>
          <a:prstGeom prst="rect">
            <a:avLst/>
          </a:prstGeom>
          <a:noFill/>
          <a:ln w="9525">
            <a:noFill/>
            <a:miter lim="800000"/>
            <a:headEnd/>
            <a:tailEnd/>
          </a:ln>
          <a:effectLst/>
        </p:spPr>
      </p:pic>
      <p:pic>
        <p:nvPicPr>
          <p:cNvPr id="24" name="Рисунок 23"/>
          <p:cNvPicPr/>
          <p:nvPr/>
        </p:nvPicPr>
        <p:blipFill>
          <a:blip r:embed="rId23" cstate="print"/>
          <a:stretch>
            <a:fillRect/>
          </a:stretch>
        </p:blipFill>
        <p:spPr>
          <a:xfrm>
            <a:off x="1643042" y="1071546"/>
            <a:ext cx="785818" cy="252353"/>
          </a:xfrm>
          <a:prstGeom prst="rect">
            <a:avLst/>
          </a:prstGeom>
        </p:spPr>
      </p:pic>
      <p:pic>
        <p:nvPicPr>
          <p:cNvPr id="45" name="Рисунок 44"/>
          <p:cNvPicPr/>
          <p:nvPr/>
        </p:nvPicPr>
        <p:blipFill>
          <a:blip r:embed="rId24" cstate="print"/>
          <a:stretch>
            <a:fillRect/>
          </a:stretch>
        </p:blipFill>
        <p:spPr>
          <a:xfrm>
            <a:off x="1622364" y="5184470"/>
            <a:ext cx="806496" cy="252353"/>
          </a:xfrm>
          <a:prstGeom prst="rect">
            <a:avLst/>
          </a:prstGeom>
        </p:spPr>
      </p:pic>
      <p:pic>
        <p:nvPicPr>
          <p:cNvPr id="47" name="Рисунок 46"/>
          <p:cNvPicPr/>
          <p:nvPr/>
        </p:nvPicPr>
        <p:blipFill>
          <a:blip r:embed="rId14"/>
          <a:stretch>
            <a:fillRect/>
          </a:stretch>
        </p:blipFill>
        <p:spPr>
          <a:xfrm>
            <a:off x="3786182" y="5786454"/>
            <a:ext cx="2357454" cy="45719"/>
          </a:xfrm>
          <a:prstGeom prst="rect">
            <a:avLst/>
          </a:prstGeom>
        </p:spPr>
      </p:pic>
      <p:pic>
        <p:nvPicPr>
          <p:cNvPr id="48" name="Рисунок 47"/>
          <p:cNvPicPr/>
          <p:nvPr/>
        </p:nvPicPr>
        <p:blipFill>
          <a:blip r:embed="rId14"/>
          <a:stretch>
            <a:fillRect/>
          </a:stretch>
        </p:blipFill>
        <p:spPr>
          <a:xfrm rot="16200000" flipV="1">
            <a:off x="4902767" y="4570723"/>
            <a:ext cx="2472042" cy="45719"/>
          </a:xfrm>
          <a:prstGeom prst="rect">
            <a:avLst/>
          </a:prstGeom>
        </p:spPr>
      </p:pic>
      <p:pic>
        <p:nvPicPr>
          <p:cNvPr id="49" name="Рисунок 48"/>
          <p:cNvPicPr/>
          <p:nvPr/>
        </p:nvPicPr>
        <p:blipFill>
          <a:blip r:embed="rId14"/>
          <a:stretch>
            <a:fillRect/>
          </a:stretch>
        </p:blipFill>
        <p:spPr>
          <a:xfrm rot="16200000" flipV="1">
            <a:off x="4924342" y="1977380"/>
            <a:ext cx="2428892" cy="45719"/>
          </a:xfrm>
          <a:prstGeom prst="rect">
            <a:avLst/>
          </a:prstGeom>
        </p:spPr>
      </p:pic>
      <p:pic>
        <p:nvPicPr>
          <p:cNvPr id="50" name="Рисунок 49"/>
          <p:cNvPicPr/>
          <p:nvPr/>
        </p:nvPicPr>
        <p:blipFill>
          <a:blip r:embed="rId14"/>
          <a:stretch>
            <a:fillRect/>
          </a:stretch>
        </p:blipFill>
        <p:spPr>
          <a:xfrm rot="16200000">
            <a:off x="-1893139" y="3250405"/>
            <a:ext cx="5000660" cy="71438"/>
          </a:xfrm>
          <a:prstGeom prst="rect">
            <a:avLst/>
          </a:prstGeom>
        </p:spPr>
      </p:pic>
      <p:pic>
        <p:nvPicPr>
          <p:cNvPr id="16" name="Рисунок 15"/>
          <p:cNvPicPr/>
          <p:nvPr/>
        </p:nvPicPr>
        <p:blipFill>
          <a:blip r:embed="rId20" cstate="print"/>
          <a:srcRect/>
          <a:stretch>
            <a:fillRect/>
          </a:stretch>
        </p:blipFill>
        <p:spPr bwMode="auto">
          <a:xfrm rot="3128070">
            <a:off x="459871" y="884157"/>
            <a:ext cx="500066" cy="142876"/>
          </a:xfrm>
          <a:prstGeom prst="rect">
            <a:avLst/>
          </a:prstGeom>
          <a:noFill/>
          <a:ln w="9525">
            <a:noFill/>
            <a:miter lim="800000"/>
            <a:headEnd/>
            <a:tailEnd/>
          </a:ln>
        </p:spPr>
      </p:pic>
      <p:pic>
        <p:nvPicPr>
          <p:cNvPr id="51" name="Рисунок 50"/>
          <p:cNvPicPr/>
          <p:nvPr/>
        </p:nvPicPr>
        <p:blipFill>
          <a:blip r:embed="rId14"/>
          <a:stretch>
            <a:fillRect/>
          </a:stretch>
        </p:blipFill>
        <p:spPr>
          <a:xfrm>
            <a:off x="571472" y="5786454"/>
            <a:ext cx="2786082" cy="45719"/>
          </a:xfrm>
          <a:prstGeom prst="rect">
            <a:avLst/>
          </a:prstGeom>
        </p:spPr>
      </p:pic>
      <p:pic>
        <p:nvPicPr>
          <p:cNvPr id="52" name="Рисунок 51"/>
          <p:cNvPicPr/>
          <p:nvPr/>
        </p:nvPicPr>
        <p:blipFill>
          <a:blip r:embed="rId12" cstate="print"/>
          <a:stretch>
            <a:fillRect/>
          </a:stretch>
        </p:blipFill>
        <p:spPr>
          <a:xfrm>
            <a:off x="3467097" y="2719382"/>
            <a:ext cx="142875" cy="142875"/>
          </a:xfrm>
          <a:prstGeom prst="rect">
            <a:avLst/>
          </a:prstGeom>
        </p:spPr>
      </p:pic>
      <p:sp>
        <p:nvSpPr>
          <p:cNvPr id="53" name="Прямоугольник 52"/>
          <p:cNvSpPr/>
          <p:nvPr/>
        </p:nvSpPr>
        <p:spPr>
          <a:xfrm>
            <a:off x="3357554" y="3143248"/>
            <a:ext cx="2786082" cy="214314"/>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54" name="Рисунок 53"/>
          <p:cNvPicPr/>
          <p:nvPr/>
        </p:nvPicPr>
        <p:blipFill>
          <a:blip r:embed="rId20" cstate="print"/>
          <a:srcRect/>
          <a:stretch>
            <a:fillRect/>
          </a:stretch>
        </p:blipFill>
        <p:spPr bwMode="auto">
          <a:xfrm rot="8212805">
            <a:off x="5767749" y="865966"/>
            <a:ext cx="500066" cy="142876"/>
          </a:xfrm>
          <a:prstGeom prst="rect">
            <a:avLst/>
          </a:prstGeom>
          <a:noFill/>
          <a:ln w="9525">
            <a:noFill/>
            <a:miter lim="800000"/>
            <a:headEnd/>
            <a:tailEnd/>
          </a:ln>
        </p:spPr>
      </p:pic>
      <p:pic>
        <p:nvPicPr>
          <p:cNvPr id="46" name="Рисунок 45"/>
          <p:cNvPicPr/>
          <p:nvPr/>
        </p:nvPicPr>
        <p:blipFill>
          <a:blip r:embed="rId20" cstate="print"/>
          <a:srcRect/>
          <a:stretch>
            <a:fillRect/>
          </a:stretch>
        </p:blipFill>
        <p:spPr bwMode="auto">
          <a:xfrm rot="19054847">
            <a:off x="499036" y="5624374"/>
            <a:ext cx="500066" cy="142876"/>
          </a:xfrm>
          <a:prstGeom prst="rect">
            <a:avLst/>
          </a:prstGeom>
          <a:noFill/>
          <a:ln w="9525">
            <a:noFill/>
            <a:miter lim="800000"/>
            <a:headEnd/>
            <a:tailEnd/>
          </a:ln>
        </p:spPr>
      </p:pic>
      <p:pic>
        <p:nvPicPr>
          <p:cNvPr id="55" name="Рисунок 54"/>
          <p:cNvPicPr/>
          <p:nvPr/>
        </p:nvPicPr>
        <p:blipFill>
          <a:blip r:embed="rId20" cstate="print"/>
          <a:srcRect/>
          <a:stretch>
            <a:fillRect/>
          </a:stretch>
        </p:blipFill>
        <p:spPr bwMode="auto">
          <a:xfrm rot="13719667">
            <a:off x="5755200" y="5592740"/>
            <a:ext cx="500066" cy="142876"/>
          </a:xfrm>
          <a:prstGeom prst="rect">
            <a:avLst/>
          </a:prstGeom>
          <a:noFill/>
          <a:ln w="9525">
            <a:noFill/>
            <a:miter lim="800000"/>
            <a:headEnd/>
            <a:tailEnd/>
          </a:ln>
        </p:spPr>
      </p:pic>
      <p:pic>
        <p:nvPicPr>
          <p:cNvPr id="56" name="Рисунок 55"/>
          <p:cNvPicPr/>
          <p:nvPr/>
        </p:nvPicPr>
        <p:blipFill>
          <a:blip r:embed="rId25" cstate="print"/>
          <a:stretch>
            <a:fillRect/>
          </a:stretch>
        </p:blipFill>
        <p:spPr>
          <a:xfrm>
            <a:off x="3786182" y="928670"/>
            <a:ext cx="500066" cy="495115"/>
          </a:xfrm>
          <a:prstGeom prst="rect">
            <a:avLst/>
          </a:prstGeom>
        </p:spPr>
      </p:pic>
      <p:pic>
        <p:nvPicPr>
          <p:cNvPr id="57" name="Рисунок 56"/>
          <p:cNvPicPr/>
          <p:nvPr/>
        </p:nvPicPr>
        <p:blipFill>
          <a:blip r:embed="rId26" cstate="print"/>
          <a:stretch>
            <a:fillRect/>
          </a:stretch>
        </p:blipFill>
        <p:spPr>
          <a:xfrm>
            <a:off x="3786182" y="1571612"/>
            <a:ext cx="500066" cy="500067"/>
          </a:xfrm>
          <a:prstGeom prst="rect">
            <a:avLst/>
          </a:prstGeom>
        </p:spPr>
      </p:pic>
      <p:pic>
        <p:nvPicPr>
          <p:cNvPr id="58" name="Рисунок 57"/>
          <p:cNvPicPr/>
          <p:nvPr/>
        </p:nvPicPr>
        <p:blipFill>
          <a:blip r:embed="rId8" cstate="print"/>
          <a:stretch>
            <a:fillRect/>
          </a:stretch>
        </p:blipFill>
        <p:spPr>
          <a:xfrm>
            <a:off x="6929454" y="2928934"/>
            <a:ext cx="428628" cy="428628"/>
          </a:xfrm>
          <a:prstGeom prst="rect">
            <a:avLst/>
          </a:prstGeom>
        </p:spPr>
      </p:pic>
      <p:pic>
        <p:nvPicPr>
          <p:cNvPr id="59" name="Рисунок 58"/>
          <p:cNvPicPr/>
          <p:nvPr/>
        </p:nvPicPr>
        <p:blipFill>
          <a:blip r:embed="rId27" cstate="print"/>
          <a:stretch>
            <a:fillRect/>
          </a:stretch>
        </p:blipFill>
        <p:spPr>
          <a:xfrm>
            <a:off x="6500826" y="1857364"/>
            <a:ext cx="285752" cy="285752"/>
          </a:xfrm>
          <a:prstGeom prst="rect">
            <a:avLst/>
          </a:prstGeom>
        </p:spPr>
      </p:pic>
      <p:pic>
        <p:nvPicPr>
          <p:cNvPr id="60" name="Рисунок 59"/>
          <p:cNvPicPr/>
          <p:nvPr/>
        </p:nvPicPr>
        <p:blipFill>
          <a:blip r:embed="rId28" cstate="print"/>
          <a:stretch>
            <a:fillRect/>
          </a:stretch>
        </p:blipFill>
        <p:spPr>
          <a:xfrm>
            <a:off x="6858016" y="1857364"/>
            <a:ext cx="285752" cy="280801"/>
          </a:xfrm>
          <a:prstGeom prst="rect">
            <a:avLst/>
          </a:prstGeom>
        </p:spPr>
      </p:pic>
      <p:pic>
        <p:nvPicPr>
          <p:cNvPr id="61" name="Рисунок 60"/>
          <p:cNvPicPr/>
          <p:nvPr/>
        </p:nvPicPr>
        <p:blipFill>
          <a:blip r:embed="rId29" cstate="print"/>
          <a:stretch>
            <a:fillRect/>
          </a:stretch>
        </p:blipFill>
        <p:spPr>
          <a:xfrm>
            <a:off x="6500826" y="2214554"/>
            <a:ext cx="500065" cy="142877"/>
          </a:xfrm>
          <a:prstGeom prst="rect">
            <a:avLst/>
          </a:prstGeom>
        </p:spPr>
      </p:pic>
      <p:pic>
        <p:nvPicPr>
          <p:cNvPr id="62" name="Рисунок 61"/>
          <p:cNvPicPr/>
          <p:nvPr/>
        </p:nvPicPr>
        <p:blipFill>
          <a:blip r:embed="rId30" cstate="print"/>
          <a:stretch>
            <a:fillRect/>
          </a:stretch>
        </p:blipFill>
        <p:spPr>
          <a:xfrm>
            <a:off x="6500826" y="4071942"/>
            <a:ext cx="214314" cy="142876"/>
          </a:xfrm>
          <a:prstGeom prst="rect">
            <a:avLst/>
          </a:prstGeom>
        </p:spPr>
      </p:pic>
      <p:pic>
        <p:nvPicPr>
          <p:cNvPr id="63" name="Рисунок 62"/>
          <p:cNvPicPr/>
          <p:nvPr/>
        </p:nvPicPr>
        <p:blipFill>
          <a:blip r:embed="rId31" cstate="print"/>
          <a:stretch>
            <a:fillRect/>
          </a:stretch>
        </p:blipFill>
        <p:spPr>
          <a:xfrm rot="5400000">
            <a:off x="6822296" y="3964786"/>
            <a:ext cx="357192" cy="1000132"/>
          </a:xfrm>
          <a:prstGeom prst="rect">
            <a:avLst/>
          </a:prstGeom>
        </p:spPr>
      </p:pic>
      <p:pic>
        <p:nvPicPr>
          <p:cNvPr id="64" name="Рисунок 63"/>
          <p:cNvPicPr/>
          <p:nvPr/>
        </p:nvPicPr>
        <p:blipFill>
          <a:blip r:embed="rId32" cstate="print"/>
          <a:srcRect/>
          <a:stretch>
            <a:fillRect/>
          </a:stretch>
        </p:blipFill>
        <p:spPr bwMode="auto">
          <a:xfrm>
            <a:off x="6500826" y="4714884"/>
            <a:ext cx="857256" cy="357190"/>
          </a:xfrm>
          <a:prstGeom prst="rect">
            <a:avLst/>
          </a:prstGeom>
          <a:noFill/>
          <a:ln w="9525">
            <a:noFill/>
            <a:miter lim="800000"/>
            <a:headEnd/>
            <a:tailEnd/>
          </a:ln>
        </p:spPr>
      </p:pic>
      <p:pic>
        <p:nvPicPr>
          <p:cNvPr id="65" name="Рисунок 64"/>
          <p:cNvPicPr/>
          <p:nvPr/>
        </p:nvPicPr>
        <p:blipFill>
          <a:blip r:embed="rId33" cstate="print"/>
          <a:stretch>
            <a:fillRect/>
          </a:stretch>
        </p:blipFill>
        <p:spPr>
          <a:xfrm>
            <a:off x="6500826" y="5214950"/>
            <a:ext cx="857256" cy="285752"/>
          </a:xfrm>
          <a:prstGeom prst="rect">
            <a:avLst/>
          </a:prstGeom>
        </p:spPr>
      </p:pic>
      <p:sp>
        <p:nvSpPr>
          <p:cNvPr id="66" name="Прямоугольник 65"/>
          <p:cNvSpPr/>
          <p:nvPr/>
        </p:nvSpPr>
        <p:spPr>
          <a:xfrm>
            <a:off x="6500826" y="5572140"/>
            <a:ext cx="1000132" cy="142876"/>
          </a:xfrm>
          <a:prstGeom prst="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67" name="TextBox 66"/>
          <p:cNvSpPr txBox="1"/>
          <p:nvPr/>
        </p:nvSpPr>
        <p:spPr>
          <a:xfrm>
            <a:off x="7215206" y="785794"/>
            <a:ext cx="1714512" cy="307777"/>
          </a:xfrm>
          <a:prstGeom prst="rect">
            <a:avLst/>
          </a:prstGeom>
          <a:noFill/>
        </p:spPr>
        <p:txBody>
          <a:bodyPr wrap="square" rtlCol="0">
            <a:spAutoFit/>
          </a:bodyPr>
          <a:lstStyle/>
          <a:p>
            <a:r>
              <a:rPr lang="ru-RU" sz="1400" dirty="0" smtClean="0"/>
              <a:t>- ограждение</a:t>
            </a:r>
            <a:endParaRPr lang="ru-RU" sz="1400" dirty="0"/>
          </a:p>
        </p:txBody>
      </p:sp>
      <p:sp>
        <p:nvSpPr>
          <p:cNvPr id="68" name="TextBox 67"/>
          <p:cNvSpPr txBox="1"/>
          <p:nvPr/>
        </p:nvSpPr>
        <p:spPr>
          <a:xfrm>
            <a:off x="5214942" y="285728"/>
            <a:ext cx="184731" cy="369332"/>
          </a:xfrm>
          <a:prstGeom prst="rect">
            <a:avLst/>
          </a:prstGeom>
          <a:noFill/>
        </p:spPr>
        <p:txBody>
          <a:bodyPr wrap="none" rtlCol="0">
            <a:spAutoFit/>
          </a:bodyPr>
          <a:lstStyle/>
          <a:p>
            <a:endParaRPr lang="ru-RU" dirty="0"/>
          </a:p>
        </p:txBody>
      </p:sp>
      <p:sp>
        <p:nvSpPr>
          <p:cNvPr id="70" name="TextBox 69"/>
          <p:cNvSpPr txBox="1"/>
          <p:nvPr/>
        </p:nvSpPr>
        <p:spPr>
          <a:xfrm>
            <a:off x="7215206" y="1071546"/>
            <a:ext cx="1785950" cy="307777"/>
          </a:xfrm>
          <a:prstGeom prst="rect">
            <a:avLst/>
          </a:prstGeom>
          <a:noFill/>
        </p:spPr>
        <p:txBody>
          <a:bodyPr wrap="square" rtlCol="0">
            <a:spAutoFit/>
          </a:bodyPr>
          <a:lstStyle/>
          <a:p>
            <a:r>
              <a:rPr lang="ru-RU" sz="1400" dirty="0" smtClean="0"/>
              <a:t>- горка для малышей</a:t>
            </a:r>
            <a:endParaRPr lang="ru-RU" sz="1400" dirty="0"/>
          </a:p>
        </p:txBody>
      </p:sp>
      <p:sp>
        <p:nvSpPr>
          <p:cNvPr id="71" name="TextBox 70"/>
          <p:cNvSpPr txBox="1"/>
          <p:nvPr/>
        </p:nvSpPr>
        <p:spPr>
          <a:xfrm>
            <a:off x="7286644" y="1428736"/>
            <a:ext cx="1571636" cy="307777"/>
          </a:xfrm>
          <a:prstGeom prst="rect">
            <a:avLst/>
          </a:prstGeom>
          <a:noFill/>
        </p:spPr>
        <p:txBody>
          <a:bodyPr wrap="square" rtlCol="0">
            <a:spAutoFit/>
          </a:bodyPr>
          <a:lstStyle/>
          <a:p>
            <a:r>
              <a:rPr lang="ru-RU" sz="1400" dirty="0" smtClean="0"/>
              <a:t>- песочницы</a:t>
            </a:r>
            <a:endParaRPr lang="ru-RU" sz="1400" dirty="0"/>
          </a:p>
        </p:txBody>
      </p:sp>
      <p:sp>
        <p:nvSpPr>
          <p:cNvPr id="72" name="TextBox 71"/>
          <p:cNvSpPr txBox="1"/>
          <p:nvPr/>
        </p:nvSpPr>
        <p:spPr>
          <a:xfrm>
            <a:off x="7286644" y="1785926"/>
            <a:ext cx="1714512" cy="307777"/>
          </a:xfrm>
          <a:prstGeom prst="rect">
            <a:avLst/>
          </a:prstGeom>
          <a:noFill/>
        </p:spPr>
        <p:txBody>
          <a:bodyPr wrap="square" rtlCol="0">
            <a:spAutoFit/>
          </a:bodyPr>
          <a:lstStyle/>
          <a:p>
            <a:r>
              <a:rPr lang="ru-RU" sz="1400" dirty="0" smtClean="0"/>
              <a:t>- игровые фигуры</a:t>
            </a:r>
            <a:endParaRPr lang="ru-RU" sz="1400" dirty="0"/>
          </a:p>
        </p:txBody>
      </p:sp>
      <p:sp>
        <p:nvSpPr>
          <p:cNvPr id="73" name="TextBox 72"/>
          <p:cNvSpPr txBox="1"/>
          <p:nvPr/>
        </p:nvSpPr>
        <p:spPr>
          <a:xfrm>
            <a:off x="7286644" y="2071678"/>
            <a:ext cx="1357322" cy="307777"/>
          </a:xfrm>
          <a:prstGeom prst="rect">
            <a:avLst/>
          </a:prstGeom>
          <a:noFill/>
        </p:spPr>
        <p:txBody>
          <a:bodyPr wrap="square" rtlCol="0">
            <a:spAutoFit/>
          </a:bodyPr>
          <a:lstStyle/>
          <a:p>
            <a:r>
              <a:rPr lang="ru-RU" sz="1400" dirty="0" smtClean="0"/>
              <a:t>- скамейки</a:t>
            </a:r>
            <a:endParaRPr lang="ru-RU" sz="1400" dirty="0"/>
          </a:p>
        </p:txBody>
      </p:sp>
      <p:sp>
        <p:nvSpPr>
          <p:cNvPr id="76" name="TextBox 75"/>
          <p:cNvSpPr txBox="1"/>
          <p:nvPr/>
        </p:nvSpPr>
        <p:spPr>
          <a:xfrm>
            <a:off x="7786678" y="2428868"/>
            <a:ext cx="1357322" cy="307777"/>
          </a:xfrm>
          <a:prstGeom prst="rect">
            <a:avLst/>
          </a:prstGeom>
          <a:noFill/>
        </p:spPr>
        <p:txBody>
          <a:bodyPr wrap="square" rtlCol="0">
            <a:spAutoFit/>
          </a:bodyPr>
          <a:lstStyle/>
          <a:p>
            <a:r>
              <a:rPr lang="ru-RU" sz="1400" dirty="0" smtClean="0"/>
              <a:t>- горка</a:t>
            </a:r>
            <a:endParaRPr lang="ru-RU" sz="1400" dirty="0"/>
          </a:p>
        </p:txBody>
      </p:sp>
      <p:sp>
        <p:nvSpPr>
          <p:cNvPr id="77" name="TextBox 76"/>
          <p:cNvSpPr txBox="1"/>
          <p:nvPr/>
        </p:nvSpPr>
        <p:spPr>
          <a:xfrm>
            <a:off x="7429520" y="2928934"/>
            <a:ext cx="1285884" cy="307777"/>
          </a:xfrm>
          <a:prstGeom prst="rect">
            <a:avLst/>
          </a:prstGeom>
          <a:noFill/>
        </p:spPr>
        <p:txBody>
          <a:bodyPr wrap="square" rtlCol="0">
            <a:spAutoFit/>
          </a:bodyPr>
          <a:lstStyle/>
          <a:p>
            <a:r>
              <a:rPr lang="ru-RU" sz="1400" dirty="0" smtClean="0"/>
              <a:t>- карусели</a:t>
            </a:r>
            <a:endParaRPr lang="ru-RU" sz="1400" dirty="0"/>
          </a:p>
        </p:txBody>
      </p:sp>
      <p:sp>
        <p:nvSpPr>
          <p:cNvPr id="78" name="TextBox 77"/>
          <p:cNvSpPr txBox="1"/>
          <p:nvPr/>
        </p:nvSpPr>
        <p:spPr>
          <a:xfrm>
            <a:off x="7500958" y="3214686"/>
            <a:ext cx="1285884" cy="307777"/>
          </a:xfrm>
          <a:prstGeom prst="rect">
            <a:avLst/>
          </a:prstGeom>
          <a:noFill/>
        </p:spPr>
        <p:txBody>
          <a:bodyPr wrap="square" rtlCol="0">
            <a:spAutoFit/>
          </a:bodyPr>
          <a:lstStyle/>
          <a:p>
            <a:r>
              <a:rPr lang="ru-RU" sz="1400" dirty="0" smtClean="0"/>
              <a:t>- светильники</a:t>
            </a:r>
            <a:endParaRPr lang="ru-RU" sz="1400" dirty="0"/>
          </a:p>
        </p:txBody>
      </p:sp>
      <p:sp>
        <p:nvSpPr>
          <p:cNvPr id="80" name="TextBox 79"/>
          <p:cNvSpPr txBox="1"/>
          <p:nvPr/>
        </p:nvSpPr>
        <p:spPr>
          <a:xfrm>
            <a:off x="7572396" y="3500438"/>
            <a:ext cx="1214446" cy="523220"/>
          </a:xfrm>
          <a:prstGeom prst="rect">
            <a:avLst/>
          </a:prstGeom>
          <a:noFill/>
        </p:spPr>
        <p:txBody>
          <a:bodyPr wrap="square" rtlCol="0">
            <a:spAutoFit/>
          </a:bodyPr>
          <a:lstStyle/>
          <a:p>
            <a:r>
              <a:rPr lang="ru-RU" sz="1400" dirty="0" smtClean="0"/>
              <a:t>- Спортивный комплекс</a:t>
            </a:r>
            <a:endParaRPr lang="ru-RU" sz="1400" dirty="0"/>
          </a:p>
        </p:txBody>
      </p:sp>
      <p:sp>
        <p:nvSpPr>
          <p:cNvPr id="81" name="TextBox 80"/>
          <p:cNvSpPr txBox="1"/>
          <p:nvPr/>
        </p:nvSpPr>
        <p:spPr>
          <a:xfrm>
            <a:off x="7572396" y="3929066"/>
            <a:ext cx="1143008" cy="307777"/>
          </a:xfrm>
          <a:prstGeom prst="rect">
            <a:avLst/>
          </a:prstGeom>
          <a:noFill/>
        </p:spPr>
        <p:txBody>
          <a:bodyPr wrap="square" rtlCol="0">
            <a:spAutoFit/>
          </a:bodyPr>
          <a:lstStyle/>
          <a:p>
            <a:r>
              <a:rPr lang="ru-RU" sz="1400" dirty="0" smtClean="0"/>
              <a:t>- урны</a:t>
            </a:r>
            <a:endParaRPr lang="ru-RU" sz="1400" dirty="0"/>
          </a:p>
        </p:txBody>
      </p:sp>
      <p:sp>
        <p:nvSpPr>
          <p:cNvPr id="82" name="TextBox 81"/>
          <p:cNvSpPr txBox="1"/>
          <p:nvPr/>
        </p:nvSpPr>
        <p:spPr>
          <a:xfrm>
            <a:off x="7500958" y="4214818"/>
            <a:ext cx="1500198" cy="523220"/>
          </a:xfrm>
          <a:prstGeom prst="rect">
            <a:avLst/>
          </a:prstGeom>
          <a:noFill/>
        </p:spPr>
        <p:txBody>
          <a:bodyPr wrap="square" rtlCol="0">
            <a:spAutoFit/>
          </a:bodyPr>
          <a:lstStyle/>
          <a:p>
            <a:r>
              <a:rPr lang="ru-RU" sz="1400" dirty="0" smtClean="0"/>
              <a:t>- Брусья гимнастические</a:t>
            </a:r>
            <a:endParaRPr lang="ru-RU" sz="1400" dirty="0"/>
          </a:p>
        </p:txBody>
      </p:sp>
      <p:sp>
        <p:nvSpPr>
          <p:cNvPr id="83" name="TextBox 82"/>
          <p:cNvSpPr txBox="1"/>
          <p:nvPr/>
        </p:nvSpPr>
        <p:spPr>
          <a:xfrm>
            <a:off x="7500958" y="4714884"/>
            <a:ext cx="1500198" cy="307777"/>
          </a:xfrm>
          <a:prstGeom prst="rect">
            <a:avLst/>
          </a:prstGeom>
          <a:noFill/>
        </p:spPr>
        <p:txBody>
          <a:bodyPr wrap="square" rtlCol="0">
            <a:spAutoFit/>
          </a:bodyPr>
          <a:lstStyle/>
          <a:p>
            <a:r>
              <a:rPr lang="ru-RU" sz="1400" dirty="0" smtClean="0"/>
              <a:t>- Качель двойная</a:t>
            </a:r>
            <a:endParaRPr lang="ru-RU" sz="1400" dirty="0"/>
          </a:p>
        </p:txBody>
      </p:sp>
      <p:sp>
        <p:nvSpPr>
          <p:cNvPr id="84" name="TextBox 83"/>
          <p:cNvSpPr txBox="1"/>
          <p:nvPr/>
        </p:nvSpPr>
        <p:spPr>
          <a:xfrm>
            <a:off x="7500958" y="5072074"/>
            <a:ext cx="1500198" cy="523220"/>
          </a:xfrm>
          <a:prstGeom prst="rect">
            <a:avLst/>
          </a:prstGeom>
          <a:noFill/>
        </p:spPr>
        <p:txBody>
          <a:bodyPr wrap="square" rtlCol="0">
            <a:spAutoFit/>
          </a:bodyPr>
          <a:lstStyle/>
          <a:p>
            <a:r>
              <a:rPr lang="ru-RU" sz="1400" dirty="0" smtClean="0"/>
              <a:t>- Ворота футбольные</a:t>
            </a:r>
            <a:endParaRPr lang="ru-RU" sz="1400" dirty="0"/>
          </a:p>
        </p:txBody>
      </p:sp>
      <p:sp>
        <p:nvSpPr>
          <p:cNvPr id="85" name="TextBox 84"/>
          <p:cNvSpPr txBox="1"/>
          <p:nvPr/>
        </p:nvSpPr>
        <p:spPr>
          <a:xfrm>
            <a:off x="7500958" y="5500702"/>
            <a:ext cx="1143008" cy="307777"/>
          </a:xfrm>
          <a:prstGeom prst="rect">
            <a:avLst/>
          </a:prstGeom>
          <a:noFill/>
        </p:spPr>
        <p:txBody>
          <a:bodyPr wrap="square" rtlCol="0">
            <a:spAutoFit/>
          </a:bodyPr>
          <a:lstStyle/>
          <a:p>
            <a:r>
              <a:rPr lang="ru-RU" sz="1400" dirty="0" smtClean="0"/>
              <a:t>- дорожка</a:t>
            </a:r>
            <a:endParaRPr lang="ru-RU" sz="1400" dirty="0"/>
          </a:p>
        </p:txBody>
      </p:sp>
      <p:sp>
        <p:nvSpPr>
          <p:cNvPr id="86" name="TextBox 85"/>
          <p:cNvSpPr txBox="1"/>
          <p:nvPr/>
        </p:nvSpPr>
        <p:spPr>
          <a:xfrm>
            <a:off x="0" y="214290"/>
            <a:ext cx="9144000" cy="400110"/>
          </a:xfrm>
          <a:prstGeom prst="rect">
            <a:avLst/>
          </a:prstGeom>
          <a:noFill/>
        </p:spPr>
        <p:txBody>
          <a:bodyPr wrap="square" rtlCol="0">
            <a:spAutoFit/>
          </a:bodyPr>
          <a:lstStyle/>
          <a:p>
            <a:pPr algn="ctr"/>
            <a:r>
              <a:rPr lang="ru-RU" sz="2000" dirty="0" smtClean="0">
                <a:solidFill>
                  <a:schemeClr val="tx2">
                    <a:lumMod val="75000"/>
                  </a:schemeClr>
                </a:solidFill>
                <a:latin typeface="Book Antiqua" pitchFamily="18" charset="0"/>
              </a:rPr>
              <a:t>План реконструкции детской площадки по улице Заречная дом 31</a:t>
            </a:r>
            <a:endParaRPr lang="ru-RU" sz="2000" dirty="0">
              <a:solidFill>
                <a:schemeClr val="tx2">
                  <a:lumMod val="75000"/>
                </a:schemeClr>
              </a:solidFill>
              <a:latin typeface="Book Antiqua" pitchFamily="18" charset="0"/>
            </a:endParaRPr>
          </a:p>
        </p:txBody>
      </p:sp>
      <p:pic>
        <p:nvPicPr>
          <p:cNvPr id="2051" name="Picture 3"/>
          <p:cNvPicPr>
            <a:picLocks noChangeAspect="1" noChangeArrowheads="1"/>
          </p:cNvPicPr>
          <p:nvPr/>
        </p:nvPicPr>
        <p:blipFill>
          <a:blip r:embed="rId34" cstate="print"/>
          <a:srcRect/>
          <a:stretch>
            <a:fillRect/>
          </a:stretch>
        </p:blipFill>
        <p:spPr bwMode="auto">
          <a:xfrm rot="16200000">
            <a:off x="3420228" y="4757573"/>
            <a:ext cx="1028476" cy="396992"/>
          </a:xfrm>
          <a:prstGeom prst="rect">
            <a:avLst/>
          </a:prstGeom>
          <a:noFill/>
          <a:ln w="9525">
            <a:noFill/>
            <a:miter lim="800000"/>
            <a:headEnd/>
            <a:tailEnd/>
          </a:ln>
          <a:effectLst/>
        </p:spPr>
      </p:pic>
      <p:pic>
        <p:nvPicPr>
          <p:cNvPr id="88" name="Picture 3"/>
          <p:cNvPicPr>
            <a:picLocks noChangeAspect="1" noChangeArrowheads="1"/>
          </p:cNvPicPr>
          <p:nvPr/>
        </p:nvPicPr>
        <p:blipFill>
          <a:blip r:embed="rId34" cstate="print"/>
          <a:srcRect/>
          <a:stretch>
            <a:fillRect/>
          </a:stretch>
        </p:blipFill>
        <p:spPr bwMode="auto">
          <a:xfrm>
            <a:off x="6500826" y="5857892"/>
            <a:ext cx="1028476" cy="396992"/>
          </a:xfrm>
          <a:prstGeom prst="rect">
            <a:avLst/>
          </a:prstGeom>
          <a:noFill/>
          <a:ln w="9525">
            <a:noFill/>
            <a:miter lim="800000"/>
            <a:headEnd/>
            <a:tailEnd/>
          </a:ln>
          <a:effectLst/>
        </p:spPr>
      </p:pic>
      <p:sp>
        <p:nvSpPr>
          <p:cNvPr id="89" name="TextBox 88"/>
          <p:cNvSpPr txBox="1"/>
          <p:nvPr/>
        </p:nvSpPr>
        <p:spPr>
          <a:xfrm>
            <a:off x="7572396" y="5929330"/>
            <a:ext cx="1143008" cy="307777"/>
          </a:xfrm>
          <a:prstGeom prst="rect">
            <a:avLst/>
          </a:prstGeom>
          <a:noFill/>
        </p:spPr>
        <p:txBody>
          <a:bodyPr wrap="square" rtlCol="0">
            <a:spAutoFit/>
          </a:bodyPr>
          <a:lstStyle/>
          <a:p>
            <a:r>
              <a:rPr lang="ru-RU" sz="1400" dirty="0" smtClean="0"/>
              <a:t>-турники</a:t>
            </a:r>
            <a:endParaRPr lang="ru-RU" sz="14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71472" y="285728"/>
            <a:ext cx="8229600" cy="1143000"/>
          </a:xfrm>
        </p:spPr>
        <p:txBody>
          <a:bodyPr>
            <a:noAutofit/>
          </a:bodyPr>
          <a:lstStyle/>
          <a:p>
            <a:r>
              <a:rPr lang="ru-RU" sz="3600" dirty="0">
                <a:solidFill>
                  <a:schemeClr val="tx2">
                    <a:lumMod val="75000"/>
                  </a:schemeClr>
                </a:solidFill>
                <a:latin typeface="Book Antiqua" pitchFamily="18" charset="0"/>
              </a:rPr>
              <a:t>Реконструкция детской площадки по </a:t>
            </a:r>
            <a:r>
              <a:rPr lang="ru-RU" sz="3600" dirty="0" smtClean="0">
                <a:solidFill>
                  <a:schemeClr val="tx2">
                    <a:lumMod val="75000"/>
                  </a:schemeClr>
                </a:solidFill>
                <a:latin typeface="Book Antiqua" pitchFamily="18" charset="0"/>
              </a:rPr>
              <a:t>улице Совхозная</a:t>
            </a:r>
            <a:r>
              <a:rPr lang="ru-RU" sz="3600" dirty="0">
                <a:solidFill>
                  <a:schemeClr val="tx2">
                    <a:lumMod val="75000"/>
                  </a:schemeClr>
                </a:solidFill>
                <a:latin typeface="Book Antiqua" pitchFamily="18" charset="0"/>
              </a:rPr>
              <a:t>, </a:t>
            </a:r>
            <a:r>
              <a:rPr lang="ru-RU" sz="3600" dirty="0" smtClean="0">
                <a:solidFill>
                  <a:schemeClr val="tx2">
                    <a:lumMod val="75000"/>
                  </a:schemeClr>
                </a:solidFill>
                <a:latin typeface="Book Antiqua" pitchFamily="18" charset="0"/>
              </a:rPr>
              <a:t>дом 8 </a:t>
            </a:r>
            <a:endParaRPr lang="ru-RU" sz="3600" dirty="0">
              <a:solidFill>
                <a:schemeClr val="tx2">
                  <a:lumMod val="75000"/>
                </a:schemeClr>
              </a:solidFill>
              <a:latin typeface="Book Antiqua" pitchFamily="18" charset="0"/>
            </a:endParaRPr>
          </a:p>
        </p:txBody>
      </p:sp>
      <p:sp>
        <p:nvSpPr>
          <p:cNvPr id="3" name="Содержимое 2"/>
          <p:cNvSpPr>
            <a:spLocks noGrp="1"/>
          </p:cNvSpPr>
          <p:nvPr>
            <p:ph idx="1"/>
          </p:nvPr>
        </p:nvSpPr>
        <p:spPr>
          <a:xfrm>
            <a:off x="428596" y="1571612"/>
            <a:ext cx="2928958" cy="4525963"/>
          </a:xfrm>
        </p:spPr>
        <p:txBody>
          <a:bodyPr>
            <a:normAutofit fontScale="70000" lnSpcReduction="20000"/>
          </a:bodyPr>
          <a:lstStyle/>
          <a:p>
            <a:pPr marL="0" indent="0" algn="ctr">
              <a:buNone/>
            </a:pPr>
            <a:r>
              <a:rPr lang="ru-RU" dirty="0">
                <a:solidFill>
                  <a:schemeClr val="tx2">
                    <a:lumMod val="75000"/>
                  </a:schemeClr>
                </a:solidFill>
                <a:latin typeface="Book Antiqua" pitchFamily="18" charset="0"/>
              </a:rPr>
              <a:t>Установка малых архитектурных форм</a:t>
            </a:r>
            <a:r>
              <a:rPr lang="ru-RU" dirty="0" smtClean="0">
                <a:solidFill>
                  <a:schemeClr val="tx2">
                    <a:lumMod val="75000"/>
                  </a:schemeClr>
                </a:solidFill>
                <a:latin typeface="Book Antiqua" pitchFamily="18" charset="0"/>
              </a:rPr>
              <a:t>:</a:t>
            </a:r>
          </a:p>
          <a:p>
            <a:pPr marL="0" indent="0">
              <a:buNone/>
            </a:pPr>
            <a:endParaRPr lang="ru-RU" dirty="0" smtClean="0">
              <a:solidFill>
                <a:schemeClr val="tx2">
                  <a:lumMod val="75000"/>
                </a:schemeClr>
              </a:solidFill>
              <a:latin typeface="Book Antiqua" pitchFamily="18" charset="0"/>
            </a:endParaRPr>
          </a:p>
          <a:p>
            <a:pPr marL="0" indent="0">
              <a:buNone/>
            </a:pPr>
            <a:r>
              <a:rPr lang="ru-RU" dirty="0" smtClean="0">
                <a:solidFill>
                  <a:schemeClr val="tx2">
                    <a:lumMod val="75000"/>
                  </a:schemeClr>
                </a:solidFill>
                <a:latin typeface="Book Antiqua" pitchFamily="18" charset="0"/>
              </a:rPr>
              <a:t>игровое </a:t>
            </a:r>
            <a:r>
              <a:rPr lang="ru-RU" dirty="0">
                <a:solidFill>
                  <a:schemeClr val="tx2">
                    <a:lumMod val="75000"/>
                  </a:schemeClr>
                </a:solidFill>
                <a:latin typeface="Book Antiqua" pitchFamily="18" charset="0"/>
              </a:rPr>
              <a:t>и спортивное оборудование (песочница, качель, горка, карусель, игровые фигуры, турник, спортивный комплекс, лавочки (2 шт.), урны для мусора (2 шт.), ограждение)</a:t>
            </a:r>
          </a:p>
        </p:txBody>
      </p:sp>
      <p:pic>
        <p:nvPicPr>
          <p:cNvPr id="4098" name="Picture 2"/>
          <p:cNvPicPr>
            <a:picLocks noChangeAspect="1" noChangeArrowheads="1"/>
          </p:cNvPicPr>
          <p:nvPr/>
        </p:nvPicPr>
        <p:blipFill>
          <a:blip r:embed="rId2" cstate="print"/>
          <a:srcRect/>
          <a:stretch>
            <a:fillRect/>
          </a:stretch>
        </p:blipFill>
        <p:spPr bwMode="auto">
          <a:xfrm>
            <a:off x="3500431" y="1500175"/>
            <a:ext cx="3333774" cy="2500330"/>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5072066" y="3786190"/>
            <a:ext cx="3621620" cy="271621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226</TotalTime>
  <Words>582</Words>
  <Application>Microsoft Office PowerPoint</Application>
  <PresentationFormat>Экран (4:3)</PresentationFormat>
  <Paragraphs>102</Paragraphs>
  <Slides>16</Slides>
  <Notes>3</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Тема Office</vt:lpstr>
      <vt:lpstr> Муниципальное образование «Городское поселение Куженер»</vt:lpstr>
      <vt:lpstr>Подпрограммы Программы:</vt:lpstr>
      <vt:lpstr>Цели Программы:</vt:lpstr>
      <vt:lpstr>Задачи Программы:</vt:lpstr>
      <vt:lpstr>Сведения о показателях (индикаторах) муниципальной программы «Формирование комфортной городской среды» на 2017 год</vt:lpstr>
      <vt:lpstr>Реконструкция детской площадки по улице Заречная дом 31</vt:lpstr>
      <vt:lpstr>Слайд 7</vt:lpstr>
      <vt:lpstr>Слайд 8</vt:lpstr>
      <vt:lpstr>Реконструкция детской площадки по улице Совхозная, дом 8 </vt:lpstr>
      <vt:lpstr>Слайд 10</vt:lpstr>
      <vt:lpstr>Слайд 11</vt:lpstr>
      <vt:lpstr>Устройство асфальтового покрытия на дворовых территориях: </vt:lpstr>
      <vt:lpstr>Перевод уличного освещения на энергосберегающие технологии</vt:lpstr>
      <vt:lpstr>Установка уличных светильников</vt:lpstr>
      <vt:lpstr>Слайд 15</vt:lpstr>
      <vt:lpstr>Слайд 16</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User</cp:lastModifiedBy>
  <cp:revision>26</cp:revision>
  <dcterms:created xsi:type="dcterms:W3CDTF">2017-05-07T10:37:45Z</dcterms:created>
  <dcterms:modified xsi:type="dcterms:W3CDTF">2017-05-08T05:11:51Z</dcterms:modified>
</cp:coreProperties>
</file>